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256" r:id="rId2"/>
    <p:sldId id="257" r:id="rId3"/>
    <p:sldId id="263" r:id="rId4"/>
    <p:sldId id="264" r:id="rId5"/>
    <p:sldId id="275" r:id="rId6"/>
    <p:sldId id="265" r:id="rId7"/>
    <p:sldId id="266" r:id="rId8"/>
    <p:sldId id="267" r:id="rId9"/>
    <p:sldId id="268" r:id="rId10"/>
    <p:sldId id="269" r:id="rId11"/>
    <p:sldId id="270" r:id="rId12"/>
    <p:sldId id="271" r:id="rId13"/>
    <p:sldId id="258" r:id="rId14"/>
    <p:sldId id="276" r:id="rId15"/>
    <p:sldId id="259" r:id="rId16"/>
    <p:sldId id="278" r:id="rId17"/>
    <p:sldId id="279" r:id="rId18"/>
    <p:sldId id="277" r:id="rId19"/>
    <p:sldId id="280" r:id="rId20"/>
    <p:sldId id="281" r:id="rId21"/>
    <p:sldId id="282" r:id="rId22"/>
    <p:sldId id="284" r:id="rId23"/>
    <p:sldId id="283" r:id="rId24"/>
    <p:sldId id="260" r:id="rId25"/>
    <p:sldId id="287" r:id="rId26"/>
    <p:sldId id="288" r:id="rId27"/>
    <p:sldId id="289" r:id="rId28"/>
    <p:sldId id="290" r:id="rId29"/>
    <p:sldId id="291" r:id="rId30"/>
    <p:sldId id="292" r:id="rId31"/>
    <p:sldId id="293" r:id="rId32"/>
    <p:sldId id="297" r:id="rId33"/>
    <p:sldId id="295" r:id="rId34"/>
    <p:sldId id="296" r:id="rId35"/>
    <p:sldId id="298" r:id="rId36"/>
    <p:sldId id="299" r:id="rId37"/>
    <p:sldId id="300" r:id="rId38"/>
    <p:sldId id="301" r:id="rId39"/>
    <p:sldId id="302" r:id="rId40"/>
    <p:sldId id="261" r:id="rId41"/>
    <p:sldId id="304" r:id="rId42"/>
    <p:sldId id="305" r:id="rId43"/>
    <p:sldId id="303" r:id="rId44"/>
    <p:sldId id="262" r:id="rId4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3"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ECE1"/>
    <a:srgbClr val="04BF9D"/>
    <a:srgbClr val="EBFEF7"/>
    <a:srgbClr val="38F2AE"/>
    <a:srgbClr val="176273"/>
    <a:srgbClr val="09364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20" autoAdjust="0"/>
    <p:restoredTop sz="77528" autoAdjust="0"/>
  </p:normalViewPr>
  <p:slideViewPr>
    <p:cSldViewPr snapToGrid="0">
      <p:cViewPr varScale="1">
        <p:scale>
          <a:sx n="67" d="100"/>
          <a:sy n="67" d="100"/>
        </p:scale>
        <p:origin x="830" y="53"/>
      </p:cViewPr>
      <p:guideLst>
        <p:guide orient="horz" pos="100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vri\Documents\Personal\Hadas\&#1492;&#1505;&#1511;&#1492;%20&#1505;&#1496;&#1496;&#1497;&#1505;&#1496;&#1497;&#1514;\final\is_night_frequenci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Night/Day</a:t>
            </a:r>
            <a:r>
              <a:rPr lang="en-US" baseline="0"/>
              <a:t> Frequencies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is_night_frequencies!$C$1</c:f>
              <c:strCache>
                <c:ptCount val="1"/>
                <c:pt idx="0">
                  <c:v>is_night frequency</c:v>
                </c:pt>
              </c:strCache>
            </c:strRef>
          </c:tx>
          <c:spPr>
            <a:solidFill>
              <a:srgbClr val="04BF9D"/>
            </a:solidFill>
            <a:ln>
              <a:noFill/>
            </a:ln>
            <a:effectLst/>
          </c:spPr>
          <c:invertIfNegative val="0"/>
          <c:cat>
            <c:strRef>
              <c:f>is_night_frequencies!$B$2:$B$24</c:f>
              <c:strCache>
                <c:ptCount val="23"/>
                <c:pt idx="0">
                  <c:v>mountain_lion</c:v>
                </c:pt>
                <c:pt idx="1">
                  <c:v>mountain_goat</c:v>
                </c:pt>
                <c:pt idx="2">
                  <c:v>bison</c:v>
                </c:pt>
                <c:pt idx="3">
                  <c:v>opossum</c:v>
                </c:pt>
                <c:pt idx="4">
                  <c:v>dog</c:v>
                </c:pt>
                <c:pt idx="5">
                  <c:v>cat</c:v>
                </c:pt>
                <c:pt idx="6">
                  <c:v>bobcat</c:v>
                </c:pt>
                <c:pt idx="7">
                  <c:v>wolf</c:v>
                </c:pt>
                <c:pt idx="8">
                  <c:v>skunk</c:v>
                </c:pt>
                <c:pt idx="9">
                  <c:v>raccoon</c:v>
                </c:pt>
                <c:pt idx="10">
                  <c:v>black_bear</c:v>
                </c:pt>
                <c:pt idx="11">
                  <c:v>coyote</c:v>
                </c:pt>
                <c:pt idx="12">
                  <c:v>fox</c:v>
                </c:pt>
                <c:pt idx="13">
                  <c:v>bighorn_sheep</c:v>
                </c:pt>
                <c:pt idx="14">
                  <c:v>rabbit</c:v>
                </c:pt>
                <c:pt idx="15">
                  <c:v>pronghorn_antelope</c:v>
                </c:pt>
                <c:pt idx="16">
                  <c:v>elk</c:v>
                </c:pt>
                <c:pt idx="17">
                  <c:v>small_mammal</c:v>
                </c:pt>
                <c:pt idx="18">
                  <c:v>rodent</c:v>
                </c:pt>
                <c:pt idx="19">
                  <c:v>squirrel</c:v>
                </c:pt>
                <c:pt idx="20">
                  <c:v>moose</c:v>
                </c:pt>
                <c:pt idx="21">
                  <c:v>deer</c:v>
                </c:pt>
                <c:pt idx="22">
                  <c:v>empty</c:v>
                </c:pt>
              </c:strCache>
            </c:strRef>
          </c:cat>
          <c:val>
            <c:numRef>
              <c:f>is_night_frequencies!$C$2:$C$24</c:f>
              <c:numCache>
                <c:formatCode>0%</c:formatCode>
                <c:ptCount val="23"/>
                <c:pt idx="0">
                  <c:v>0.15028901734104</c:v>
                </c:pt>
                <c:pt idx="1">
                  <c:v>0</c:v>
                </c:pt>
                <c:pt idx="2">
                  <c:v>0</c:v>
                </c:pt>
                <c:pt idx="3">
                  <c:v>0.95009215936480895</c:v>
                </c:pt>
                <c:pt idx="4">
                  <c:v>0.12487644151565</c:v>
                </c:pt>
                <c:pt idx="5">
                  <c:v>0.52427184466019405</c:v>
                </c:pt>
                <c:pt idx="6">
                  <c:v>0.49743019863869897</c:v>
                </c:pt>
                <c:pt idx="7">
                  <c:v>2.8571428571428501E-2</c:v>
                </c:pt>
                <c:pt idx="8">
                  <c:v>0.67559668777398896</c:v>
                </c:pt>
                <c:pt idx="9">
                  <c:v>0.77689887640449395</c:v>
                </c:pt>
                <c:pt idx="10">
                  <c:v>8.0000000000000002E-3</c:v>
                </c:pt>
                <c:pt idx="11">
                  <c:v>0.48033410869105497</c:v>
                </c:pt>
                <c:pt idx="12">
                  <c:v>0.486438417074255</c:v>
                </c:pt>
                <c:pt idx="13">
                  <c:v>0</c:v>
                </c:pt>
                <c:pt idx="14">
                  <c:v>0.29585666293392998</c:v>
                </c:pt>
                <c:pt idx="15">
                  <c:v>0</c:v>
                </c:pt>
                <c:pt idx="16">
                  <c:v>0</c:v>
                </c:pt>
                <c:pt idx="17">
                  <c:v>1.42899672521583E-2</c:v>
                </c:pt>
                <c:pt idx="18">
                  <c:v>0.95598591549295697</c:v>
                </c:pt>
                <c:pt idx="19">
                  <c:v>1.0960269024785099E-2</c:v>
                </c:pt>
                <c:pt idx="20">
                  <c:v>4.54545454545454E-2</c:v>
                </c:pt>
                <c:pt idx="21">
                  <c:v>0.322679391374808</c:v>
                </c:pt>
                <c:pt idx="22">
                  <c:v>0.27234761176658501</c:v>
                </c:pt>
              </c:numCache>
            </c:numRef>
          </c:val>
          <c:extLst>
            <c:ext xmlns:c16="http://schemas.microsoft.com/office/drawing/2014/chart" uri="{C3380CC4-5D6E-409C-BE32-E72D297353CC}">
              <c16:uniqueId val="{00000000-169D-4E22-B6EA-64B58C89B7F2}"/>
            </c:ext>
          </c:extLst>
        </c:ser>
        <c:ser>
          <c:idx val="1"/>
          <c:order val="1"/>
          <c:tx>
            <c:strRef>
              <c:f>is_night_frequencies!$D$1</c:f>
              <c:strCache>
                <c:ptCount val="1"/>
                <c:pt idx="0">
                  <c:v>is_day_frequency</c:v>
                </c:pt>
              </c:strCache>
            </c:strRef>
          </c:tx>
          <c:spPr>
            <a:solidFill>
              <a:srgbClr val="B3ECE1"/>
            </a:solidFill>
            <a:ln>
              <a:noFill/>
            </a:ln>
            <a:effectLst/>
          </c:spPr>
          <c:invertIfNegative val="0"/>
          <c:cat>
            <c:strRef>
              <c:f>is_night_frequencies!$B$2:$B$24</c:f>
              <c:strCache>
                <c:ptCount val="23"/>
                <c:pt idx="0">
                  <c:v>mountain_lion</c:v>
                </c:pt>
                <c:pt idx="1">
                  <c:v>mountain_goat</c:v>
                </c:pt>
                <c:pt idx="2">
                  <c:v>bison</c:v>
                </c:pt>
                <c:pt idx="3">
                  <c:v>opossum</c:v>
                </c:pt>
                <c:pt idx="4">
                  <c:v>dog</c:v>
                </c:pt>
                <c:pt idx="5">
                  <c:v>cat</c:v>
                </c:pt>
                <c:pt idx="6">
                  <c:v>bobcat</c:v>
                </c:pt>
                <c:pt idx="7">
                  <c:v>wolf</c:v>
                </c:pt>
                <c:pt idx="8">
                  <c:v>skunk</c:v>
                </c:pt>
                <c:pt idx="9">
                  <c:v>raccoon</c:v>
                </c:pt>
                <c:pt idx="10">
                  <c:v>black_bear</c:v>
                </c:pt>
                <c:pt idx="11">
                  <c:v>coyote</c:v>
                </c:pt>
                <c:pt idx="12">
                  <c:v>fox</c:v>
                </c:pt>
                <c:pt idx="13">
                  <c:v>bighorn_sheep</c:v>
                </c:pt>
                <c:pt idx="14">
                  <c:v>rabbit</c:v>
                </c:pt>
                <c:pt idx="15">
                  <c:v>pronghorn_antelope</c:v>
                </c:pt>
                <c:pt idx="16">
                  <c:v>elk</c:v>
                </c:pt>
                <c:pt idx="17">
                  <c:v>small_mammal</c:v>
                </c:pt>
                <c:pt idx="18">
                  <c:v>rodent</c:v>
                </c:pt>
                <c:pt idx="19">
                  <c:v>squirrel</c:v>
                </c:pt>
                <c:pt idx="20">
                  <c:v>moose</c:v>
                </c:pt>
                <c:pt idx="21">
                  <c:v>deer</c:v>
                </c:pt>
                <c:pt idx="22">
                  <c:v>empty</c:v>
                </c:pt>
              </c:strCache>
            </c:strRef>
          </c:cat>
          <c:val>
            <c:numRef>
              <c:f>is_night_frequencies!$D$2:$D$24</c:f>
              <c:numCache>
                <c:formatCode>0%</c:formatCode>
                <c:ptCount val="23"/>
                <c:pt idx="0">
                  <c:v>0.84971098265895995</c:v>
                </c:pt>
                <c:pt idx="1">
                  <c:v>1</c:v>
                </c:pt>
                <c:pt idx="2">
                  <c:v>1</c:v>
                </c:pt>
                <c:pt idx="3">
                  <c:v>4.9907840635191048E-2</c:v>
                </c:pt>
                <c:pt idx="4">
                  <c:v>0.87512355848434997</c:v>
                </c:pt>
                <c:pt idx="5">
                  <c:v>0.47572815533980595</c:v>
                </c:pt>
                <c:pt idx="6">
                  <c:v>0.50256980136130103</c:v>
                </c:pt>
                <c:pt idx="7">
                  <c:v>0.97142857142857153</c:v>
                </c:pt>
                <c:pt idx="8">
                  <c:v>0.32440331222601104</c:v>
                </c:pt>
                <c:pt idx="9">
                  <c:v>0.22310112359550605</c:v>
                </c:pt>
                <c:pt idx="10">
                  <c:v>0.99199999999999999</c:v>
                </c:pt>
                <c:pt idx="11">
                  <c:v>0.51966589130894503</c:v>
                </c:pt>
                <c:pt idx="12">
                  <c:v>0.51356158292574494</c:v>
                </c:pt>
                <c:pt idx="13">
                  <c:v>1</c:v>
                </c:pt>
                <c:pt idx="14">
                  <c:v>0.70414333706607002</c:v>
                </c:pt>
                <c:pt idx="15">
                  <c:v>1</c:v>
                </c:pt>
                <c:pt idx="16">
                  <c:v>1</c:v>
                </c:pt>
                <c:pt idx="17">
                  <c:v>0.98571003274784175</c:v>
                </c:pt>
                <c:pt idx="18">
                  <c:v>4.4014084507043028E-2</c:v>
                </c:pt>
                <c:pt idx="19">
                  <c:v>0.98903973097521491</c:v>
                </c:pt>
                <c:pt idx="20">
                  <c:v>0.95454545454545459</c:v>
                </c:pt>
                <c:pt idx="21">
                  <c:v>0.67732060862519194</c:v>
                </c:pt>
                <c:pt idx="22">
                  <c:v>0.72765238823341494</c:v>
                </c:pt>
              </c:numCache>
            </c:numRef>
          </c:val>
          <c:extLst>
            <c:ext xmlns:c16="http://schemas.microsoft.com/office/drawing/2014/chart" uri="{C3380CC4-5D6E-409C-BE32-E72D297353CC}">
              <c16:uniqueId val="{00000001-169D-4E22-B6EA-64B58C89B7F2}"/>
            </c:ext>
          </c:extLst>
        </c:ser>
        <c:dLbls>
          <c:showLegendKey val="0"/>
          <c:showVal val="0"/>
          <c:showCatName val="0"/>
          <c:showSerName val="0"/>
          <c:showPercent val="0"/>
          <c:showBubbleSize val="0"/>
        </c:dLbls>
        <c:gapWidth val="150"/>
        <c:overlap val="100"/>
        <c:axId val="661247064"/>
        <c:axId val="661252312"/>
      </c:barChart>
      <c:catAx>
        <c:axId val="661247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1252312"/>
        <c:crosses val="autoZero"/>
        <c:auto val="1"/>
        <c:lblAlgn val="ctr"/>
        <c:lblOffset val="100"/>
        <c:noMultiLvlLbl val="0"/>
      </c:catAx>
      <c:valAx>
        <c:axId val="661252312"/>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1247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4C2728-517E-4A4F-91A3-E39D4DD0E827}" type="doc">
      <dgm:prSet loTypeId="urn:microsoft.com/office/officeart/2005/8/layout/process1" loCatId="process" qsTypeId="urn:microsoft.com/office/officeart/2005/8/quickstyle/simple1" qsCatId="simple" csTypeId="urn:microsoft.com/office/officeart/2005/8/colors/accent0_3" csCatId="mainScheme" phldr="1"/>
      <dgm:spPr/>
    </dgm:pt>
    <dgm:pt modelId="{C4BAC808-CA9D-405D-8842-0B227F9713E1}">
      <dgm:prSet phldrT="[Text]"/>
      <dgm:spPr>
        <a:solidFill>
          <a:srgbClr val="176273"/>
        </a:solidFill>
        <a:effectLst>
          <a:outerShdw blurRad="152400" dist="38100" dir="2700000" sx="101000" sy="101000" algn="tl" rotWithShape="0">
            <a:prstClr val="black">
              <a:alpha val="20000"/>
            </a:prstClr>
          </a:outerShdw>
        </a:effectLst>
      </dgm:spPr>
      <dgm:t>
        <a:bodyPr/>
        <a:lstStyle/>
        <a:p>
          <a:r>
            <a:rPr lang="en-US" dirty="0"/>
            <a:t>Pre-trained model:</a:t>
          </a:r>
        </a:p>
        <a:p>
          <a:r>
            <a:rPr lang="en-US" b="0" i="0" u="none" dirty="0"/>
            <a:t>EfficientNetB0</a:t>
          </a:r>
          <a:endParaRPr lang="en-US" dirty="0"/>
        </a:p>
        <a:p>
          <a:r>
            <a:rPr lang="en-US" b="0" i="0" u="none" dirty="0"/>
            <a:t>EfficientNetV2B0</a:t>
          </a:r>
          <a:endParaRPr lang="en-US" dirty="0"/>
        </a:p>
        <a:p>
          <a:r>
            <a:rPr lang="en-US" b="0" i="0" u="none" dirty="0"/>
            <a:t>DenseNet121</a:t>
          </a:r>
          <a:endParaRPr lang="en-IL" dirty="0"/>
        </a:p>
      </dgm:t>
    </dgm:pt>
    <dgm:pt modelId="{DAF8479C-C7A2-46B9-B918-E3C78CF09EAC}" type="parTrans" cxnId="{F7AD709D-3CA9-47BE-9F76-C499D93533E3}">
      <dgm:prSet/>
      <dgm:spPr/>
      <dgm:t>
        <a:bodyPr/>
        <a:lstStyle/>
        <a:p>
          <a:endParaRPr lang="en-IL"/>
        </a:p>
      </dgm:t>
    </dgm:pt>
    <dgm:pt modelId="{066FEF24-C7E7-4D62-BF40-BC6419898B32}" type="sibTrans" cxnId="{F7AD709D-3CA9-47BE-9F76-C499D93533E3}">
      <dgm:prSet/>
      <dgm:spPr/>
      <dgm:t>
        <a:bodyPr/>
        <a:lstStyle/>
        <a:p>
          <a:endParaRPr lang="en-IL"/>
        </a:p>
      </dgm:t>
    </dgm:pt>
    <dgm:pt modelId="{E70F1903-D529-4087-9E56-02C2103EDA8F}">
      <dgm:prSet phldrT="[Text]"/>
      <dgm:spPr>
        <a:solidFill>
          <a:srgbClr val="176273"/>
        </a:solidFill>
        <a:effectLst>
          <a:outerShdw blurRad="152400" dist="38100" dir="2700000" sx="101000" sy="101000" algn="tl" rotWithShape="0">
            <a:prstClr val="black">
              <a:alpha val="20000"/>
            </a:prstClr>
          </a:outerShdw>
        </a:effectLst>
      </dgm:spPr>
      <dgm:t>
        <a:bodyPr/>
        <a:lstStyle/>
        <a:p>
          <a:r>
            <a:rPr lang="en-US" dirty="0"/>
            <a:t>Pooling</a:t>
          </a:r>
          <a:endParaRPr lang="en-IL" dirty="0"/>
        </a:p>
      </dgm:t>
    </dgm:pt>
    <dgm:pt modelId="{70E80A55-206F-46DB-A12F-7A43D2630B89}" type="parTrans" cxnId="{5FB71230-4290-41A1-8372-DCEC0593DE2F}">
      <dgm:prSet/>
      <dgm:spPr/>
      <dgm:t>
        <a:bodyPr/>
        <a:lstStyle/>
        <a:p>
          <a:endParaRPr lang="en-IL"/>
        </a:p>
      </dgm:t>
    </dgm:pt>
    <dgm:pt modelId="{E53E03E7-86A5-4CD7-959D-AAB6A3FCB985}" type="sibTrans" cxnId="{5FB71230-4290-41A1-8372-DCEC0593DE2F}">
      <dgm:prSet/>
      <dgm:spPr/>
      <dgm:t>
        <a:bodyPr/>
        <a:lstStyle/>
        <a:p>
          <a:endParaRPr lang="en-IL"/>
        </a:p>
      </dgm:t>
    </dgm:pt>
    <dgm:pt modelId="{DC47D961-88DA-4EB2-89A4-31CA86BCE136}">
      <dgm:prSet phldrT="[Text]"/>
      <dgm:spPr>
        <a:solidFill>
          <a:srgbClr val="176273"/>
        </a:solidFill>
        <a:effectLst>
          <a:outerShdw blurRad="152400" dist="38100" dir="2700000" sx="101000" sy="101000" algn="tl" rotWithShape="0">
            <a:prstClr val="black">
              <a:alpha val="20000"/>
            </a:prstClr>
          </a:outerShdw>
        </a:effectLst>
      </dgm:spPr>
      <dgm:t>
        <a:bodyPr/>
        <a:lstStyle/>
        <a:p>
          <a:r>
            <a:rPr lang="en-US" dirty="0"/>
            <a:t>Dense</a:t>
          </a:r>
          <a:endParaRPr lang="en-IL" dirty="0"/>
        </a:p>
      </dgm:t>
    </dgm:pt>
    <dgm:pt modelId="{3A316EE1-CD1E-422E-8395-EB93081A5B29}" type="parTrans" cxnId="{58800BF1-8EB1-48B4-9B44-245EC077A355}">
      <dgm:prSet/>
      <dgm:spPr/>
      <dgm:t>
        <a:bodyPr/>
        <a:lstStyle/>
        <a:p>
          <a:endParaRPr lang="en-IL"/>
        </a:p>
      </dgm:t>
    </dgm:pt>
    <dgm:pt modelId="{0AF43669-5E21-4DE6-9266-B048BBA15107}" type="sibTrans" cxnId="{58800BF1-8EB1-48B4-9B44-245EC077A355}">
      <dgm:prSet/>
      <dgm:spPr/>
      <dgm:t>
        <a:bodyPr/>
        <a:lstStyle/>
        <a:p>
          <a:endParaRPr lang="en-IL"/>
        </a:p>
      </dgm:t>
    </dgm:pt>
    <dgm:pt modelId="{3422FB31-6345-4EBF-BC43-6621F6BED103}" type="pres">
      <dgm:prSet presAssocID="{774C2728-517E-4A4F-91A3-E39D4DD0E827}" presName="Name0" presStyleCnt="0">
        <dgm:presLayoutVars>
          <dgm:dir/>
          <dgm:resizeHandles val="exact"/>
        </dgm:presLayoutVars>
      </dgm:prSet>
      <dgm:spPr/>
    </dgm:pt>
    <dgm:pt modelId="{8A9019F9-5ECE-4BB9-BF8D-BF9B6230A3B8}" type="pres">
      <dgm:prSet presAssocID="{C4BAC808-CA9D-405D-8842-0B227F9713E1}" presName="node" presStyleLbl="node1" presStyleIdx="0" presStyleCnt="3" custScaleX="247065" custScaleY="294768">
        <dgm:presLayoutVars>
          <dgm:bulletEnabled val="1"/>
        </dgm:presLayoutVars>
      </dgm:prSet>
      <dgm:spPr/>
    </dgm:pt>
    <dgm:pt modelId="{7EC52355-C031-4E26-9F3B-8CCD18ACAFE0}" type="pres">
      <dgm:prSet presAssocID="{066FEF24-C7E7-4D62-BF40-BC6419898B32}" presName="sibTrans" presStyleLbl="sibTrans2D1" presStyleIdx="0" presStyleCnt="2"/>
      <dgm:spPr/>
    </dgm:pt>
    <dgm:pt modelId="{56E57E9D-32D2-47D4-A613-DBCEE758FCFB}" type="pres">
      <dgm:prSet presAssocID="{066FEF24-C7E7-4D62-BF40-BC6419898B32}" presName="connectorText" presStyleLbl="sibTrans2D1" presStyleIdx="0" presStyleCnt="2"/>
      <dgm:spPr/>
    </dgm:pt>
    <dgm:pt modelId="{24C98E05-F34D-4FC8-8779-9E1B5D045AFE}" type="pres">
      <dgm:prSet presAssocID="{E70F1903-D529-4087-9E56-02C2103EDA8F}" presName="node" presStyleLbl="node1" presStyleIdx="1" presStyleCnt="3" custScaleY="287025">
        <dgm:presLayoutVars>
          <dgm:bulletEnabled val="1"/>
        </dgm:presLayoutVars>
      </dgm:prSet>
      <dgm:spPr/>
    </dgm:pt>
    <dgm:pt modelId="{1263E1F9-3E86-4C33-B4F7-52E98F164D75}" type="pres">
      <dgm:prSet presAssocID="{E53E03E7-86A5-4CD7-959D-AAB6A3FCB985}" presName="sibTrans" presStyleLbl="sibTrans2D1" presStyleIdx="1" presStyleCnt="2"/>
      <dgm:spPr/>
    </dgm:pt>
    <dgm:pt modelId="{7393D070-756F-4092-8342-1E35C98F2F90}" type="pres">
      <dgm:prSet presAssocID="{E53E03E7-86A5-4CD7-959D-AAB6A3FCB985}" presName="connectorText" presStyleLbl="sibTrans2D1" presStyleIdx="1" presStyleCnt="2"/>
      <dgm:spPr/>
    </dgm:pt>
    <dgm:pt modelId="{83B54A9D-46B6-45B1-A746-0EA5F5555BAD}" type="pres">
      <dgm:prSet presAssocID="{DC47D961-88DA-4EB2-89A4-31CA86BCE136}" presName="node" presStyleLbl="node1" presStyleIdx="2" presStyleCnt="3" custScaleY="284330">
        <dgm:presLayoutVars>
          <dgm:bulletEnabled val="1"/>
        </dgm:presLayoutVars>
      </dgm:prSet>
      <dgm:spPr/>
    </dgm:pt>
  </dgm:ptLst>
  <dgm:cxnLst>
    <dgm:cxn modelId="{5FB71230-4290-41A1-8372-DCEC0593DE2F}" srcId="{774C2728-517E-4A4F-91A3-E39D4DD0E827}" destId="{E70F1903-D529-4087-9E56-02C2103EDA8F}" srcOrd="1" destOrd="0" parTransId="{70E80A55-206F-46DB-A12F-7A43D2630B89}" sibTransId="{E53E03E7-86A5-4CD7-959D-AAB6A3FCB985}"/>
    <dgm:cxn modelId="{99042752-5C8A-44BB-8452-2F9A619E359F}" type="presOf" srcId="{E70F1903-D529-4087-9E56-02C2103EDA8F}" destId="{24C98E05-F34D-4FC8-8779-9E1B5D045AFE}" srcOrd="0" destOrd="0" presId="urn:microsoft.com/office/officeart/2005/8/layout/process1"/>
    <dgm:cxn modelId="{0A998A7A-DE91-4FC8-BBFC-24BD301D2F8A}" type="presOf" srcId="{774C2728-517E-4A4F-91A3-E39D4DD0E827}" destId="{3422FB31-6345-4EBF-BC43-6621F6BED103}" srcOrd="0" destOrd="0" presId="urn:microsoft.com/office/officeart/2005/8/layout/process1"/>
    <dgm:cxn modelId="{D557ED88-4986-4783-A3E1-F56DADA06C18}" type="presOf" srcId="{C4BAC808-CA9D-405D-8842-0B227F9713E1}" destId="{8A9019F9-5ECE-4BB9-BF8D-BF9B6230A3B8}" srcOrd="0" destOrd="0" presId="urn:microsoft.com/office/officeart/2005/8/layout/process1"/>
    <dgm:cxn modelId="{C46D318F-7900-421B-8DAB-D410270C1F97}" type="presOf" srcId="{E53E03E7-86A5-4CD7-959D-AAB6A3FCB985}" destId="{7393D070-756F-4092-8342-1E35C98F2F90}" srcOrd="1" destOrd="0" presId="urn:microsoft.com/office/officeart/2005/8/layout/process1"/>
    <dgm:cxn modelId="{F7AD709D-3CA9-47BE-9F76-C499D93533E3}" srcId="{774C2728-517E-4A4F-91A3-E39D4DD0E827}" destId="{C4BAC808-CA9D-405D-8842-0B227F9713E1}" srcOrd="0" destOrd="0" parTransId="{DAF8479C-C7A2-46B9-B918-E3C78CF09EAC}" sibTransId="{066FEF24-C7E7-4D62-BF40-BC6419898B32}"/>
    <dgm:cxn modelId="{EBC88AA8-3A85-435B-9377-FFAE3A2B47C6}" type="presOf" srcId="{066FEF24-C7E7-4D62-BF40-BC6419898B32}" destId="{7EC52355-C031-4E26-9F3B-8CCD18ACAFE0}" srcOrd="0" destOrd="0" presId="urn:microsoft.com/office/officeart/2005/8/layout/process1"/>
    <dgm:cxn modelId="{E31310AE-77A0-4C54-AF1C-36F61CA86C01}" type="presOf" srcId="{E53E03E7-86A5-4CD7-959D-AAB6A3FCB985}" destId="{1263E1F9-3E86-4C33-B4F7-52E98F164D75}" srcOrd="0" destOrd="0" presId="urn:microsoft.com/office/officeart/2005/8/layout/process1"/>
    <dgm:cxn modelId="{243489B4-4CDB-4D01-8C8D-6F257FB7C78D}" type="presOf" srcId="{DC47D961-88DA-4EB2-89A4-31CA86BCE136}" destId="{83B54A9D-46B6-45B1-A746-0EA5F5555BAD}" srcOrd="0" destOrd="0" presId="urn:microsoft.com/office/officeart/2005/8/layout/process1"/>
    <dgm:cxn modelId="{87FA05BE-8BFA-4427-84ED-CF979545E3B8}" type="presOf" srcId="{066FEF24-C7E7-4D62-BF40-BC6419898B32}" destId="{56E57E9D-32D2-47D4-A613-DBCEE758FCFB}" srcOrd="1" destOrd="0" presId="urn:microsoft.com/office/officeart/2005/8/layout/process1"/>
    <dgm:cxn modelId="{58800BF1-8EB1-48B4-9B44-245EC077A355}" srcId="{774C2728-517E-4A4F-91A3-E39D4DD0E827}" destId="{DC47D961-88DA-4EB2-89A4-31CA86BCE136}" srcOrd="2" destOrd="0" parTransId="{3A316EE1-CD1E-422E-8395-EB93081A5B29}" sibTransId="{0AF43669-5E21-4DE6-9266-B048BBA15107}"/>
    <dgm:cxn modelId="{CADF94ED-2FA3-4E9B-97E1-8C131A5EDF5A}" type="presParOf" srcId="{3422FB31-6345-4EBF-BC43-6621F6BED103}" destId="{8A9019F9-5ECE-4BB9-BF8D-BF9B6230A3B8}" srcOrd="0" destOrd="0" presId="urn:microsoft.com/office/officeart/2005/8/layout/process1"/>
    <dgm:cxn modelId="{27CF54D5-587C-4AF0-8115-0644196E315B}" type="presParOf" srcId="{3422FB31-6345-4EBF-BC43-6621F6BED103}" destId="{7EC52355-C031-4E26-9F3B-8CCD18ACAFE0}" srcOrd="1" destOrd="0" presId="urn:microsoft.com/office/officeart/2005/8/layout/process1"/>
    <dgm:cxn modelId="{0C879B6C-AB0C-4DB0-9BFC-065309D2E32B}" type="presParOf" srcId="{7EC52355-C031-4E26-9F3B-8CCD18ACAFE0}" destId="{56E57E9D-32D2-47D4-A613-DBCEE758FCFB}" srcOrd="0" destOrd="0" presId="urn:microsoft.com/office/officeart/2005/8/layout/process1"/>
    <dgm:cxn modelId="{AB87BFAC-7021-424A-B0C1-489095F6A467}" type="presParOf" srcId="{3422FB31-6345-4EBF-BC43-6621F6BED103}" destId="{24C98E05-F34D-4FC8-8779-9E1B5D045AFE}" srcOrd="2" destOrd="0" presId="urn:microsoft.com/office/officeart/2005/8/layout/process1"/>
    <dgm:cxn modelId="{23E728AE-DEFB-41E6-94AF-29FCCD684B1F}" type="presParOf" srcId="{3422FB31-6345-4EBF-BC43-6621F6BED103}" destId="{1263E1F9-3E86-4C33-B4F7-52E98F164D75}" srcOrd="3" destOrd="0" presId="urn:microsoft.com/office/officeart/2005/8/layout/process1"/>
    <dgm:cxn modelId="{04404C17-5E1A-463F-BB38-2FD40F6A077E}" type="presParOf" srcId="{1263E1F9-3E86-4C33-B4F7-52E98F164D75}" destId="{7393D070-756F-4092-8342-1E35C98F2F90}" srcOrd="0" destOrd="0" presId="urn:microsoft.com/office/officeart/2005/8/layout/process1"/>
    <dgm:cxn modelId="{C9D16A32-25AB-4531-8196-932FA758C365}" type="presParOf" srcId="{3422FB31-6345-4EBF-BC43-6621F6BED103}" destId="{83B54A9D-46B6-45B1-A746-0EA5F5555BAD}"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019F9-5ECE-4BB9-BF8D-BF9B6230A3B8}">
      <dsp:nvSpPr>
        <dsp:cNvPr id="0" name=""/>
        <dsp:cNvSpPr/>
      </dsp:nvSpPr>
      <dsp:spPr>
        <a:xfrm>
          <a:off x="941" y="0"/>
          <a:ext cx="5126955" cy="2102811"/>
        </a:xfrm>
        <a:prstGeom prst="roundRect">
          <a:avLst>
            <a:gd name="adj" fmla="val 10000"/>
          </a:avLst>
        </a:prstGeom>
        <a:solidFill>
          <a:srgbClr val="176273"/>
        </a:solidFill>
        <a:ln w="12700" cap="flat" cmpd="sng" algn="ctr">
          <a:solidFill>
            <a:schemeClr val="lt2">
              <a:hueOff val="0"/>
              <a:satOff val="0"/>
              <a:lumOff val="0"/>
              <a:alphaOff val="0"/>
            </a:schemeClr>
          </a:solidFill>
          <a:prstDash val="solid"/>
          <a:miter lim="800000"/>
        </a:ln>
        <a:effectLst>
          <a:outerShdw blurRad="152400" dist="38100" dir="2700000" sx="101000" sy="101000" algn="tl"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Pre-trained model:</a:t>
          </a:r>
        </a:p>
        <a:p>
          <a:pPr marL="0" lvl="0" indent="0" algn="ctr" defTabSz="1022350">
            <a:lnSpc>
              <a:spcPct val="90000"/>
            </a:lnSpc>
            <a:spcBef>
              <a:spcPct val="0"/>
            </a:spcBef>
            <a:spcAft>
              <a:spcPct val="35000"/>
            </a:spcAft>
            <a:buNone/>
          </a:pPr>
          <a:r>
            <a:rPr lang="en-US" sz="2300" b="0" i="0" u="none" kern="1200" dirty="0"/>
            <a:t>EfficientNetB0</a:t>
          </a:r>
          <a:endParaRPr lang="en-US" sz="2300" kern="1200" dirty="0"/>
        </a:p>
        <a:p>
          <a:pPr marL="0" lvl="0" indent="0" algn="ctr" defTabSz="1022350">
            <a:lnSpc>
              <a:spcPct val="90000"/>
            </a:lnSpc>
            <a:spcBef>
              <a:spcPct val="0"/>
            </a:spcBef>
            <a:spcAft>
              <a:spcPct val="35000"/>
            </a:spcAft>
            <a:buNone/>
          </a:pPr>
          <a:r>
            <a:rPr lang="en-US" sz="2300" b="0" i="0" u="none" kern="1200" dirty="0"/>
            <a:t>EfficientNetV2B0</a:t>
          </a:r>
          <a:endParaRPr lang="en-US" sz="2300" kern="1200" dirty="0"/>
        </a:p>
        <a:p>
          <a:pPr marL="0" lvl="0" indent="0" algn="ctr" defTabSz="1022350">
            <a:lnSpc>
              <a:spcPct val="90000"/>
            </a:lnSpc>
            <a:spcBef>
              <a:spcPct val="0"/>
            </a:spcBef>
            <a:spcAft>
              <a:spcPct val="35000"/>
            </a:spcAft>
            <a:buNone/>
          </a:pPr>
          <a:r>
            <a:rPr lang="en-US" sz="2300" b="0" i="0" u="none" kern="1200" dirty="0"/>
            <a:t>DenseNet121</a:t>
          </a:r>
          <a:endParaRPr lang="en-IL" sz="2300" kern="1200" dirty="0"/>
        </a:p>
      </dsp:txBody>
      <dsp:txXfrm>
        <a:off x="62530" y="61589"/>
        <a:ext cx="5003777" cy="1979633"/>
      </dsp:txXfrm>
    </dsp:sp>
    <dsp:sp modelId="{7EC52355-C031-4E26-9F3B-8CCD18ACAFE0}">
      <dsp:nvSpPr>
        <dsp:cNvPr id="0" name=""/>
        <dsp:cNvSpPr/>
      </dsp:nvSpPr>
      <dsp:spPr>
        <a:xfrm>
          <a:off x="5335411" y="794087"/>
          <a:ext cx="439930" cy="51463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L" sz="1900" kern="1200"/>
        </a:p>
      </dsp:txBody>
      <dsp:txXfrm>
        <a:off x="5335411" y="897014"/>
        <a:ext cx="307951" cy="308781"/>
      </dsp:txXfrm>
    </dsp:sp>
    <dsp:sp modelId="{24C98E05-F34D-4FC8-8779-9E1B5D045AFE}">
      <dsp:nvSpPr>
        <dsp:cNvPr id="0" name=""/>
        <dsp:cNvSpPr/>
      </dsp:nvSpPr>
      <dsp:spPr>
        <a:xfrm>
          <a:off x="5957954" y="27618"/>
          <a:ext cx="2075144" cy="2047574"/>
        </a:xfrm>
        <a:prstGeom prst="roundRect">
          <a:avLst>
            <a:gd name="adj" fmla="val 10000"/>
          </a:avLst>
        </a:prstGeom>
        <a:solidFill>
          <a:srgbClr val="176273"/>
        </a:solidFill>
        <a:ln w="12700" cap="flat" cmpd="sng" algn="ctr">
          <a:solidFill>
            <a:schemeClr val="lt2">
              <a:hueOff val="0"/>
              <a:satOff val="0"/>
              <a:lumOff val="0"/>
              <a:alphaOff val="0"/>
            </a:schemeClr>
          </a:solidFill>
          <a:prstDash val="solid"/>
          <a:miter lim="800000"/>
        </a:ln>
        <a:effectLst>
          <a:outerShdw blurRad="152400" dist="38100" dir="2700000" sx="101000" sy="101000" algn="tl"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Pooling</a:t>
          </a:r>
          <a:endParaRPr lang="en-IL" sz="2300" kern="1200" dirty="0"/>
        </a:p>
      </dsp:txBody>
      <dsp:txXfrm>
        <a:off x="6017925" y="87589"/>
        <a:ext cx="1955202" cy="1927632"/>
      </dsp:txXfrm>
    </dsp:sp>
    <dsp:sp modelId="{1263E1F9-3E86-4C33-B4F7-52E98F164D75}">
      <dsp:nvSpPr>
        <dsp:cNvPr id="0" name=""/>
        <dsp:cNvSpPr/>
      </dsp:nvSpPr>
      <dsp:spPr>
        <a:xfrm>
          <a:off x="8240613" y="794087"/>
          <a:ext cx="439930" cy="51463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L" sz="1900" kern="1200"/>
        </a:p>
      </dsp:txBody>
      <dsp:txXfrm>
        <a:off x="8240613" y="897014"/>
        <a:ext cx="307951" cy="308781"/>
      </dsp:txXfrm>
    </dsp:sp>
    <dsp:sp modelId="{83B54A9D-46B6-45B1-A746-0EA5F5555BAD}">
      <dsp:nvSpPr>
        <dsp:cNvPr id="0" name=""/>
        <dsp:cNvSpPr/>
      </dsp:nvSpPr>
      <dsp:spPr>
        <a:xfrm>
          <a:off x="8863157" y="37231"/>
          <a:ext cx="2075144" cy="2028348"/>
        </a:xfrm>
        <a:prstGeom prst="roundRect">
          <a:avLst>
            <a:gd name="adj" fmla="val 10000"/>
          </a:avLst>
        </a:prstGeom>
        <a:solidFill>
          <a:srgbClr val="176273"/>
        </a:solidFill>
        <a:ln w="12700" cap="flat" cmpd="sng" algn="ctr">
          <a:solidFill>
            <a:schemeClr val="lt2">
              <a:hueOff val="0"/>
              <a:satOff val="0"/>
              <a:lumOff val="0"/>
              <a:alphaOff val="0"/>
            </a:schemeClr>
          </a:solidFill>
          <a:prstDash val="solid"/>
          <a:miter lim="800000"/>
        </a:ln>
        <a:effectLst>
          <a:outerShdw blurRad="152400" dist="38100" dir="2700000" sx="101000" sy="101000" algn="tl"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Dense</a:t>
          </a:r>
          <a:endParaRPr lang="en-IL" sz="2300" kern="1200" dirty="0"/>
        </a:p>
      </dsp:txBody>
      <dsp:txXfrm>
        <a:off x="8922565" y="96639"/>
        <a:ext cx="1956328" cy="19095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1BA37-B5DE-43DA-BB73-FA1EAE0805BA}" type="datetimeFigureOut">
              <a:rPr lang="en-IL" smtClean="0"/>
              <a:t>03/01/2023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543EC0-2C2D-4F45-9594-B4A14D0EFAFE}" type="slidenum">
              <a:rPr lang="en-IL" smtClean="0"/>
              <a:t>‹#›</a:t>
            </a:fld>
            <a:endParaRPr lang="en-IL"/>
          </a:p>
        </p:txBody>
      </p:sp>
    </p:spTree>
    <p:extLst>
      <p:ext uri="{BB962C8B-B14F-4D97-AF65-F5344CB8AC3E}">
        <p14:creationId xmlns:p14="http://schemas.microsoft.com/office/powerpoint/2010/main" val="2339269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he.wikipedia.org/wiki/%D7%98%D7%A0%D7%96%D7%95%D7%A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1</a:t>
            </a:fld>
            <a:endParaRPr lang="en-IL"/>
          </a:p>
        </p:txBody>
      </p:sp>
    </p:spTree>
    <p:extLst>
      <p:ext uri="{BB962C8B-B14F-4D97-AF65-F5344CB8AC3E}">
        <p14:creationId xmlns:p14="http://schemas.microsoft.com/office/powerpoint/2010/main" val="395862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10</a:t>
            </a:fld>
            <a:endParaRPr lang="en-IL"/>
          </a:p>
        </p:txBody>
      </p:sp>
    </p:spTree>
    <p:extLst>
      <p:ext uri="{BB962C8B-B14F-4D97-AF65-F5344CB8AC3E}">
        <p14:creationId xmlns:p14="http://schemas.microsoft.com/office/powerpoint/2010/main" val="1737032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11</a:t>
            </a:fld>
            <a:endParaRPr lang="en-IL"/>
          </a:p>
        </p:txBody>
      </p:sp>
    </p:spTree>
    <p:extLst>
      <p:ext uri="{BB962C8B-B14F-4D97-AF65-F5344CB8AC3E}">
        <p14:creationId xmlns:p14="http://schemas.microsoft.com/office/powerpoint/2010/main" val="69324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12</a:t>
            </a:fld>
            <a:endParaRPr lang="en-IL"/>
          </a:p>
        </p:txBody>
      </p:sp>
    </p:spTree>
    <p:extLst>
      <p:ext uri="{BB962C8B-B14F-4D97-AF65-F5344CB8AC3E}">
        <p14:creationId xmlns:p14="http://schemas.microsoft.com/office/powerpoint/2010/main" val="2852839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13</a:t>
            </a:fld>
            <a:endParaRPr lang="en-IL"/>
          </a:p>
        </p:txBody>
      </p:sp>
    </p:spTree>
    <p:extLst>
      <p:ext uri="{BB962C8B-B14F-4D97-AF65-F5344CB8AC3E}">
        <p14:creationId xmlns:p14="http://schemas.microsoft.com/office/powerpoint/2010/main" val="2890984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14</a:t>
            </a:fld>
            <a:endParaRPr lang="en-IL"/>
          </a:p>
        </p:txBody>
      </p:sp>
    </p:spTree>
    <p:extLst>
      <p:ext uri="{BB962C8B-B14F-4D97-AF65-F5344CB8AC3E}">
        <p14:creationId xmlns:p14="http://schemas.microsoft.com/office/powerpoint/2010/main" val="2452025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15</a:t>
            </a:fld>
            <a:endParaRPr lang="en-IL"/>
          </a:p>
        </p:txBody>
      </p:sp>
    </p:spTree>
    <p:extLst>
      <p:ext uri="{BB962C8B-B14F-4D97-AF65-F5344CB8AC3E}">
        <p14:creationId xmlns:p14="http://schemas.microsoft.com/office/powerpoint/2010/main" val="18317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16</a:t>
            </a:fld>
            <a:endParaRPr lang="en-IL"/>
          </a:p>
        </p:txBody>
      </p:sp>
    </p:spTree>
    <p:extLst>
      <p:ext uri="{BB962C8B-B14F-4D97-AF65-F5344CB8AC3E}">
        <p14:creationId xmlns:p14="http://schemas.microsoft.com/office/powerpoint/2010/main" val="550777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17</a:t>
            </a:fld>
            <a:endParaRPr lang="en-IL"/>
          </a:p>
        </p:txBody>
      </p:sp>
    </p:spTree>
    <p:extLst>
      <p:ext uri="{BB962C8B-B14F-4D97-AF65-F5344CB8AC3E}">
        <p14:creationId xmlns:p14="http://schemas.microsoft.com/office/powerpoint/2010/main" val="710630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18</a:t>
            </a:fld>
            <a:endParaRPr lang="en-IL"/>
          </a:p>
        </p:txBody>
      </p:sp>
    </p:spTree>
    <p:extLst>
      <p:ext uri="{BB962C8B-B14F-4D97-AF65-F5344CB8AC3E}">
        <p14:creationId xmlns:p14="http://schemas.microsoft.com/office/powerpoint/2010/main" val="3798293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19</a:t>
            </a:fld>
            <a:endParaRPr lang="en-IL"/>
          </a:p>
        </p:txBody>
      </p:sp>
    </p:spTree>
    <p:extLst>
      <p:ext uri="{BB962C8B-B14F-4D97-AF65-F5344CB8AC3E}">
        <p14:creationId xmlns:p14="http://schemas.microsoft.com/office/powerpoint/2010/main" val="2571696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2</a:t>
            </a:fld>
            <a:endParaRPr lang="en-IL"/>
          </a:p>
        </p:txBody>
      </p:sp>
    </p:spTree>
    <p:extLst>
      <p:ext uri="{BB962C8B-B14F-4D97-AF65-F5344CB8AC3E}">
        <p14:creationId xmlns:p14="http://schemas.microsoft.com/office/powerpoint/2010/main" val="2908464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20</a:t>
            </a:fld>
            <a:endParaRPr lang="en-IL"/>
          </a:p>
        </p:txBody>
      </p:sp>
    </p:spTree>
    <p:extLst>
      <p:ext uri="{BB962C8B-B14F-4D97-AF65-F5344CB8AC3E}">
        <p14:creationId xmlns:p14="http://schemas.microsoft.com/office/powerpoint/2010/main" val="1373463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21</a:t>
            </a:fld>
            <a:endParaRPr lang="en-IL"/>
          </a:p>
        </p:txBody>
      </p:sp>
    </p:spTree>
    <p:extLst>
      <p:ext uri="{BB962C8B-B14F-4D97-AF65-F5344CB8AC3E}">
        <p14:creationId xmlns:p14="http://schemas.microsoft.com/office/powerpoint/2010/main" val="1136239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22</a:t>
            </a:fld>
            <a:endParaRPr lang="en-IL"/>
          </a:p>
        </p:txBody>
      </p:sp>
    </p:spTree>
    <p:extLst>
      <p:ext uri="{BB962C8B-B14F-4D97-AF65-F5344CB8AC3E}">
        <p14:creationId xmlns:p14="http://schemas.microsoft.com/office/powerpoint/2010/main" val="626431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23</a:t>
            </a:fld>
            <a:endParaRPr lang="en-IL"/>
          </a:p>
        </p:txBody>
      </p:sp>
    </p:spTree>
    <p:extLst>
      <p:ext uri="{BB962C8B-B14F-4D97-AF65-F5344CB8AC3E}">
        <p14:creationId xmlns:p14="http://schemas.microsoft.com/office/powerpoint/2010/main" val="3032859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בחרנו במודל להשתמש ברשת </a:t>
            </a:r>
            <a:r>
              <a:rPr lang="en-US" dirty="0" err="1"/>
              <a:t>cnn</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לקחנו שלוש רשתות </a:t>
            </a:r>
            <a:r>
              <a:rPr lang="en-US" dirty="0" err="1"/>
              <a:t>cnn</a:t>
            </a:r>
            <a:r>
              <a:rPr lang="he-IL" dirty="0"/>
              <a:t> מובנות והוספנו שתי שכבות שאותם אימנו </a:t>
            </a:r>
            <a:r>
              <a:rPr lang="en-US" dirty="0"/>
              <a:t>Dense</a:t>
            </a:r>
            <a:r>
              <a:rPr lang="he-IL" dirty="0"/>
              <a:t> </a:t>
            </a:r>
            <a:r>
              <a:rPr lang="en-US" dirty="0"/>
              <a:t>Pooling,</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Pooling</a:t>
            </a:r>
            <a:r>
              <a:rPr lang="he-IL" dirty="0"/>
              <a:t>- </a:t>
            </a:r>
            <a:r>
              <a:rPr lang="he-IL" b="0" i="0" dirty="0">
                <a:solidFill>
                  <a:srgbClr val="202122"/>
                </a:solidFill>
                <a:effectLst/>
                <a:latin typeface="Arial" panose="020B0604020202020204" pitchFamily="34" charset="0"/>
              </a:rPr>
              <a:t>שכבה זאת נועדה על מנת לצמצם את גודל ה</a:t>
            </a:r>
            <a:r>
              <a:rPr lang="he-IL" b="0" i="0" u="none" strike="noStrike" dirty="0">
                <a:solidFill>
                  <a:srgbClr val="3366CC"/>
                </a:solidFill>
                <a:effectLst/>
                <a:latin typeface="Arial" panose="020B0604020202020204" pitchFamily="34" charset="0"/>
                <a:hlinkClick r:id="rId3" tooltip="טנזור"/>
              </a:rPr>
              <a:t>טנזור</a:t>
            </a:r>
            <a:r>
              <a:rPr lang="he-IL" b="0" i="0" dirty="0">
                <a:solidFill>
                  <a:srgbClr val="202122"/>
                </a:solidFill>
                <a:effectLst/>
                <a:latin typeface="Arial" panose="020B0604020202020204" pitchFamily="34" charset="0"/>
              </a:rPr>
              <a:t>. היא מקבלת טנזור בגודל מסוים בתור קלט ומחזירה טנזור קטן יותר בתור פלט. יש כמה סוגי שכבות אגרגציה, כגון </a:t>
            </a:r>
            <a:r>
              <a:rPr lang="en-US" b="0" i="0" dirty="0">
                <a:solidFill>
                  <a:srgbClr val="202122"/>
                </a:solidFill>
                <a:effectLst/>
                <a:latin typeface="Arial" panose="020B0604020202020204" pitchFamily="34" charset="0"/>
              </a:rPr>
              <a:t>max pooling, average pooling </a:t>
            </a:r>
            <a:r>
              <a:rPr lang="he-IL" b="0" i="0" dirty="0">
                <a:solidFill>
                  <a:srgbClr val="202122"/>
                </a:solidFill>
                <a:effectLst/>
                <a:latin typeface="Arial" panose="020B0604020202020204" pitchFamily="34" charset="0"/>
              </a:rPr>
              <a:t>ו-</a:t>
            </a:r>
            <a:r>
              <a:rPr lang="en-US" b="0" i="0" dirty="0">
                <a:solidFill>
                  <a:srgbClr val="202122"/>
                </a:solidFill>
                <a:effectLst/>
                <a:latin typeface="Arial" panose="020B0604020202020204" pitchFamily="34" charset="0"/>
              </a:rPr>
              <a:t>min pooling, </a:t>
            </a:r>
            <a:r>
              <a:rPr lang="he-IL" b="0" i="0" dirty="0">
                <a:solidFill>
                  <a:srgbClr val="202122"/>
                </a:solidFill>
                <a:effectLst/>
                <a:latin typeface="Arial" panose="020B0604020202020204" pitchFamily="34" charset="0"/>
              </a:rPr>
              <a:t>כאשר </a:t>
            </a:r>
            <a:r>
              <a:rPr lang="en-US" b="0" i="0" dirty="0">
                <a:solidFill>
                  <a:srgbClr val="202122"/>
                </a:solidFill>
                <a:effectLst/>
                <a:latin typeface="Arial" panose="020B0604020202020204" pitchFamily="34" charset="0"/>
              </a:rPr>
              <a:t>max </a:t>
            </a:r>
            <a:r>
              <a:rPr lang="he-IL" b="0" i="0" dirty="0">
                <a:solidFill>
                  <a:srgbClr val="202122"/>
                </a:solidFill>
                <a:effectLst/>
                <a:latin typeface="Arial" panose="020B0604020202020204" pitchFamily="34" charset="0"/>
              </a:rPr>
              <a:t>ו-</a:t>
            </a:r>
            <a:r>
              <a:rPr lang="en-US" b="0" i="0" dirty="0">
                <a:solidFill>
                  <a:srgbClr val="202122"/>
                </a:solidFill>
                <a:effectLst/>
                <a:latin typeface="Arial" panose="020B0604020202020204" pitchFamily="34" charset="0"/>
              </a:rPr>
              <a:t>average </a:t>
            </a:r>
            <a:r>
              <a:rPr lang="he-IL" b="0" i="0" dirty="0">
                <a:solidFill>
                  <a:srgbClr val="202122"/>
                </a:solidFill>
                <a:effectLst/>
                <a:latin typeface="Arial" panose="020B0604020202020204" pitchFamily="34" charset="0"/>
              </a:rPr>
              <a:t>הם הפופולריים ביותר. סיבת השימוש באגרגציה היא בעיקר על מנת להוריד את "עלות" החישוב ולחסוך בזמן עיבוד.</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b="0" i="0" dirty="0">
              <a:solidFill>
                <a:srgbClr val="202122"/>
              </a:solidFill>
              <a:effectLst/>
              <a:latin typeface="Arial" panose="020B060402020202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Dense</a:t>
            </a:r>
            <a:r>
              <a:rPr lang="he-IL" dirty="0"/>
              <a:t>- שכבה רגילה ברשת נוירונים.</a:t>
            </a:r>
            <a:endParaRPr lang="en-IL" dirty="0"/>
          </a:p>
        </p:txBody>
      </p:sp>
      <p:sp>
        <p:nvSpPr>
          <p:cNvPr id="4" name="Slide Number Placeholder 3"/>
          <p:cNvSpPr>
            <a:spLocks noGrp="1"/>
          </p:cNvSpPr>
          <p:nvPr>
            <p:ph type="sldNum" sz="quarter" idx="5"/>
          </p:nvPr>
        </p:nvSpPr>
        <p:spPr/>
        <p:txBody>
          <a:bodyPr/>
          <a:lstStyle/>
          <a:p>
            <a:fld id="{50543EC0-2C2D-4F45-9594-B4A14D0EFAFE}" type="slidenum">
              <a:rPr lang="en-IL" smtClean="0"/>
              <a:t>24</a:t>
            </a:fld>
            <a:endParaRPr lang="en-IL"/>
          </a:p>
        </p:txBody>
      </p:sp>
    </p:spTree>
    <p:extLst>
      <p:ext uri="{BB962C8B-B14F-4D97-AF65-F5344CB8AC3E}">
        <p14:creationId xmlns:p14="http://schemas.microsoft.com/office/powerpoint/2010/main" val="2039569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תוצאות שלושת המודלים</a:t>
            </a:r>
            <a:endParaRPr lang="en-US" dirty="0"/>
          </a:p>
        </p:txBody>
      </p:sp>
      <p:sp>
        <p:nvSpPr>
          <p:cNvPr id="4" name="Slide Number Placeholder 3"/>
          <p:cNvSpPr>
            <a:spLocks noGrp="1"/>
          </p:cNvSpPr>
          <p:nvPr>
            <p:ph type="sldNum" sz="quarter" idx="5"/>
          </p:nvPr>
        </p:nvSpPr>
        <p:spPr/>
        <p:txBody>
          <a:bodyPr/>
          <a:lstStyle/>
          <a:p>
            <a:fld id="{50543EC0-2C2D-4F45-9594-B4A14D0EFAFE}" type="slidenum">
              <a:rPr lang="en-IL" smtClean="0"/>
              <a:t>25</a:t>
            </a:fld>
            <a:endParaRPr lang="en-IL"/>
          </a:p>
        </p:txBody>
      </p:sp>
    </p:spTree>
    <p:extLst>
      <p:ext uri="{BB962C8B-B14F-4D97-AF65-F5344CB8AC3E}">
        <p14:creationId xmlns:p14="http://schemas.microsoft.com/office/powerpoint/2010/main" val="1989547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26</a:t>
            </a:fld>
            <a:endParaRPr lang="en-IL"/>
          </a:p>
        </p:txBody>
      </p:sp>
    </p:spTree>
    <p:extLst>
      <p:ext uri="{BB962C8B-B14F-4D97-AF65-F5344CB8AC3E}">
        <p14:creationId xmlns:p14="http://schemas.microsoft.com/office/powerpoint/2010/main" val="766410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27</a:t>
            </a:fld>
            <a:endParaRPr lang="en-IL"/>
          </a:p>
        </p:txBody>
      </p:sp>
    </p:spTree>
    <p:extLst>
      <p:ext uri="{BB962C8B-B14F-4D97-AF65-F5344CB8AC3E}">
        <p14:creationId xmlns:p14="http://schemas.microsoft.com/office/powerpoint/2010/main" val="2156555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ניסינו לשפר את המודל המבוסס על רשת </a:t>
            </a:r>
            <a:r>
              <a:rPr lang="en-US" dirty="0" err="1"/>
              <a:t>cnn</a:t>
            </a:r>
            <a:r>
              <a:rPr lang="he-IL" dirty="0"/>
              <a:t> על ידי שילוב נתונים בתהליך.</a:t>
            </a:r>
          </a:p>
          <a:p>
            <a:pPr algn="r" rtl="1"/>
            <a:r>
              <a:rPr lang="he-IL" dirty="0"/>
              <a:t>ראינו שרוב הנתונים קשורים לתמונה ספיציפית או רולוונטים רק ל</a:t>
            </a:r>
            <a:r>
              <a:rPr lang="en-US" dirty="0"/>
              <a:t>train</a:t>
            </a:r>
            <a:r>
              <a:rPr lang="he-IL" dirty="0"/>
              <a:t> או ל</a:t>
            </a:r>
            <a:r>
              <a:rPr lang="en-US" dirty="0"/>
              <a:t>test</a:t>
            </a:r>
            <a:r>
              <a:rPr lang="he-IL" dirty="0"/>
              <a:t> חוץ מהתאריך והשעה.</a:t>
            </a:r>
          </a:p>
          <a:p>
            <a:pPr algn="r" rtl="1"/>
            <a:endParaRPr lang="en-US" dirty="0"/>
          </a:p>
        </p:txBody>
      </p:sp>
      <p:sp>
        <p:nvSpPr>
          <p:cNvPr id="4" name="Slide Number Placeholder 3"/>
          <p:cNvSpPr>
            <a:spLocks noGrp="1"/>
          </p:cNvSpPr>
          <p:nvPr>
            <p:ph type="sldNum" sz="quarter" idx="5"/>
          </p:nvPr>
        </p:nvSpPr>
        <p:spPr/>
        <p:txBody>
          <a:bodyPr/>
          <a:lstStyle/>
          <a:p>
            <a:fld id="{50543EC0-2C2D-4F45-9594-B4A14D0EFAFE}" type="slidenum">
              <a:rPr lang="en-IL" smtClean="0"/>
              <a:t>28</a:t>
            </a:fld>
            <a:endParaRPr lang="en-IL"/>
          </a:p>
        </p:txBody>
      </p:sp>
    </p:spTree>
    <p:extLst>
      <p:ext uri="{BB962C8B-B14F-4D97-AF65-F5344CB8AC3E}">
        <p14:creationId xmlns:p14="http://schemas.microsoft.com/office/powerpoint/2010/main" val="2915555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Diurnal – </a:t>
            </a:r>
            <a:r>
              <a:rPr lang="he-IL" dirty="0"/>
              <a:t>חיות יום</a:t>
            </a:r>
          </a:p>
          <a:p>
            <a:pPr algn="r" rtl="1"/>
            <a:r>
              <a:rPr lang="en-US" dirty="0"/>
              <a:t>Nocturnal – </a:t>
            </a:r>
            <a:r>
              <a:rPr lang="he-IL" dirty="0"/>
              <a:t>חיות לילה</a:t>
            </a:r>
          </a:p>
          <a:p>
            <a:pPr algn="r" rtl="1"/>
            <a:endParaRPr lang="he-IL" dirty="0"/>
          </a:p>
          <a:p>
            <a:pPr algn="r" rtl="1"/>
            <a:r>
              <a:rPr lang="he-IL" dirty="0"/>
              <a:t>הרבה סוגים של חיות ניתן לסווג כחיות יום או לילה.</a:t>
            </a:r>
          </a:p>
          <a:p>
            <a:pPr algn="r" rtl="1"/>
            <a:r>
              <a:rPr lang="he-IL" dirty="0"/>
              <a:t>לכן, אם מזהים חיה יומית בתמונה שצולמה בלילה או הפוך, קיימת אפשרות שטעינו בסיווג.</a:t>
            </a:r>
          </a:p>
          <a:p>
            <a:pPr algn="r" rtl="1"/>
            <a:r>
              <a:rPr lang="he-IL" dirty="0"/>
              <a:t>כלומר המשימה שלנו היא לקבוע אם התמונה צולמה ביום או בלילה. </a:t>
            </a:r>
            <a:endParaRPr lang="en-IL" dirty="0"/>
          </a:p>
        </p:txBody>
      </p:sp>
      <p:sp>
        <p:nvSpPr>
          <p:cNvPr id="4" name="Slide Number Placeholder 3"/>
          <p:cNvSpPr>
            <a:spLocks noGrp="1"/>
          </p:cNvSpPr>
          <p:nvPr>
            <p:ph type="sldNum" sz="quarter" idx="5"/>
          </p:nvPr>
        </p:nvSpPr>
        <p:spPr/>
        <p:txBody>
          <a:bodyPr/>
          <a:lstStyle/>
          <a:p>
            <a:fld id="{50543EC0-2C2D-4F45-9594-B4A14D0EFAFE}" type="slidenum">
              <a:rPr lang="en-IL" smtClean="0"/>
              <a:t>29</a:t>
            </a:fld>
            <a:endParaRPr lang="en-IL"/>
          </a:p>
        </p:txBody>
      </p:sp>
    </p:spTree>
    <p:extLst>
      <p:ext uri="{BB962C8B-B14F-4D97-AF65-F5344CB8AC3E}">
        <p14:creationId xmlns:p14="http://schemas.microsoft.com/office/powerpoint/2010/main" val="2316517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3</a:t>
            </a:fld>
            <a:endParaRPr lang="en-IL"/>
          </a:p>
        </p:txBody>
      </p:sp>
    </p:spTree>
    <p:extLst>
      <p:ext uri="{BB962C8B-B14F-4D97-AF65-F5344CB8AC3E}">
        <p14:creationId xmlns:p14="http://schemas.microsoft.com/office/powerpoint/2010/main" val="1388735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עבור ה</a:t>
            </a:r>
            <a:r>
              <a:rPr lang="en-US" dirty="0"/>
              <a:t>test</a:t>
            </a:r>
            <a:r>
              <a:rPr lang="he-IL" dirty="0"/>
              <a:t>:</a:t>
            </a:r>
          </a:p>
          <a:p>
            <a:pPr marL="171450" indent="-171450" algn="r" rtl="1">
              <a:buFont typeface="Arial" panose="020B0604020202020204" pitchFamily="34" charset="0"/>
              <a:buChar char="•"/>
            </a:pPr>
            <a:r>
              <a:rPr lang="he-IL" dirty="0"/>
              <a:t>כל התמונות צולמו במדינה </a:t>
            </a:r>
            <a:r>
              <a:rPr lang="en-US" dirty="0" err="1"/>
              <a:t>idaho</a:t>
            </a:r>
            <a:r>
              <a:rPr lang="he-IL" dirty="0"/>
              <a:t>. לכן, עבור כל תאריך שלפנו את זמני הזריחה והשקיעה, והשתמשנו בהם כדי לקבוע האם התמונה צולמה ביום או בלילה.</a:t>
            </a:r>
          </a:p>
          <a:p>
            <a:pPr marL="0" indent="0" algn="r" rtl="1">
              <a:buFont typeface="Arial" panose="020B0604020202020204" pitchFamily="34" charset="0"/>
              <a:buNone/>
            </a:pPr>
            <a:r>
              <a:rPr lang="he-IL" dirty="0"/>
              <a:t>היו כמה בעיות בסיווג לדוגמא:</a:t>
            </a:r>
          </a:p>
          <a:p>
            <a:pPr marL="0" indent="0" algn="r" rtl="1">
              <a:buFont typeface="Arial" panose="020B0604020202020204" pitchFamily="34" charset="0"/>
              <a:buNone/>
            </a:pPr>
            <a:r>
              <a:rPr lang="he-IL" dirty="0"/>
              <a:t>חותמות זמן בצורה של 12</a:t>
            </a:r>
            <a:r>
              <a:rPr lang="en-US" dirty="0"/>
              <a:t> </a:t>
            </a:r>
            <a:r>
              <a:rPr lang="he-IL" dirty="0"/>
              <a:t>עשויה להתייחס לצהריים או לילה.</a:t>
            </a:r>
          </a:p>
        </p:txBody>
      </p:sp>
      <p:sp>
        <p:nvSpPr>
          <p:cNvPr id="4" name="Slide Number Placeholder 3"/>
          <p:cNvSpPr>
            <a:spLocks noGrp="1"/>
          </p:cNvSpPr>
          <p:nvPr>
            <p:ph type="sldNum" sz="quarter" idx="5"/>
          </p:nvPr>
        </p:nvSpPr>
        <p:spPr/>
        <p:txBody>
          <a:bodyPr/>
          <a:lstStyle/>
          <a:p>
            <a:fld id="{50543EC0-2C2D-4F45-9594-B4A14D0EFAFE}" type="slidenum">
              <a:rPr lang="en-IL" smtClean="0"/>
              <a:t>30</a:t>
            </a:fld>
            <a:endParaRPr lang="en-IL"/>
          </a:p>
        </p:txBody>
      </p:sp>
    </p:spTree>
    <p:extLst>
      <p:ext uri="{BB962C8B-B14F-4D97-AF65-F5344CB8AC3E}">
        <p14:creationId xmlns:p14="http://schemas.microsoft.com/office/powerpoint/2010/main" val="2665139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לכן קיבלנו כמה טעיות בזיהוי</a:t>
            </a:r>
            <a:endParaRPr lang="en-US" dirty="0"/>
          </a:p>
        </p:txBody>
      </p:sp>
      <p:sp>
        <p:nvSpPr>
          <p:cNvPr id="4" name="Slide Number Placeholder 3"/>
          <p:cNvSpPr>
            <a:spLocks noGrp="1"/>
          </p:cNvSpPr>
          <p:nvPr>
            <p:ph type="sldNum" sz="quarter" idx="5"/>
          </p:nvPr>
        </p:nvSpPr>
        <p:spPr/>
        <p:txBody>
          <a:bodyPr/>
          <a:lstStyle/>
          <a:p>
            <a:fld id="{50543EC0-2C2D-4F45-9594-B4A14D0EFAFE}" type="slidenum">
              <a:rPr lang="en-IL" smtClean="0"/>
              <a:t>31</a:t>
            </a:fld>
            <a:endParaRPr lang="en-IL"/>
          </a:p>
        </p:txBody>
      </p:sp>
    </p:spTree>
    <p:extLst>
      <p:ext uri="{BB962C8B-B14F-4D97-AF65-F5344CB8AC3E}">
        <p14:creationId xmlns:p14="http://schemas.microsoft.com/office/powerpoint/2010/main" val="55949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דרך נוספת למציאת סיווג התמונה היא דרך בדיקת סקאלת הצבעים של התמונה.</a:t>
            </a:r>
          </a:p>
          <a:p>
            <a:pPr algn="r" rtl="1"/>
            <a:r>
              <a:rPr lang="he-IL" dirty="0"/>
              <a:t>השוואנו ערכים בכל הערוצי התמונה. אם הם שווים, התמונה בסקאלה שור-לבן ולכן כנראה צולמה בלילה.</a:t>
            </a:r>
            <a:endParaRPr lang="en-US" dirty="0"/>
          </a:p>
        </p:txBody>
      </p:sp>
      <p:sp>
        <p:nvSpPr>
          <p:cNvPr id="4" name="Slide Number Placeholder 3"/>
          <p:cNvSpPr>
            <a:spLocks noGrp="1"/>
          </p:cNvSpPr>
          <p:nvPr>
            <p:ph type="sldNum" sz="quarter" idx="5"/>
          </p:nvPr>
        </p:nvSpPr>
        <p:spPr/>
        <p:txBody>
          <a:bodyPr/>
          <a:lstStyle/>
          <a:p>
            <a:fld id="{50543EC0-2C2D-4F45-9594-B4A14D0EFAFE}" type="slidenum">
              <a:rPr lang="en-IL" smtClean="0"/>
              <a:t>32</a:t>
            </a:fld>
            <a:endParaRPr lang="en-IL"/>
          </a:p>
        </p:txBody>
      </p:sp>
    </p:spTree>
    <p:extLst>
      <p:ext uri="{BB962C8B-B14F-4D97-AF65-F5344CB8AC3E}">
        <p14:creationId xmlns:p14="http://schemas.microsoft.com/office/powerpoint/2010/main" val="2312758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ראינו שלפעמים קיבלנו תוצאות לא חופפות עבור שתי השיטות. (לדוגמא התמונה אפורה אך צולמה ביום (לפי הדגל </a:t>
            </a:r>
            <a:r>
              <a:rPr lang="en-US" dirty="0" err="1"/>
              <a:t>is_night</a:t>
            </a:r>
            <a:r>
              <a:rPr lang="en-US" dirty="0"/>
              <a:t> </a:t>
            </a:r>
            <a:r>
              <a:rPr lang="he-IL" dirty="0"/>
              <a:t>). לכן היינו צריכים להוסיף קטריונים משלנו על מנת לדייק את התוצאות.</a:t>
            </a:r>
            <a:endParaRPr lang="en-US" dirty="0"/>
          </a:p>
        </p:txBody>
      </p:sp>
      <p:sp>
        <p:nvSpPr>
          <p:cNvPr id="4" name="Slide Number Placeholder 3"/>
          <p:cNvSpPr>
            <a:spLocks noGrp="1"/>
          </p:cNvSpPr>
          <p:nvPr>
            <p:ph type="sldNum" sz="quarter" idx="5"/>
          </p:nvPr>
        </p:nvSpPr>
        <p:spPr/>
        <p:txBody>
          <a:bodyPr/>
          <a:lstStyle/>
          <a:p>
            <a:fld id="{50543EC0-2C2D-4F45-9594-B4A14D0EFAFE}" type="slidenum">
              <a:rPr lang="en-IL" smtClean="0"/>
              <a:t>33</a:t>
            </a:fld>
            <a:endParaRPr lang="en-IL"/>
          </a:p>
        </p:txBody>
      </p:sp>
    </p:spTree>
    <p:extLst>
      <p:ext uri="{BB962C8B-B14F-4D97-AF65-F5344CB8AC3E}">
        <p14:creationId xmlns:p14="http://schemas.microsoft.com/office/powerpoint/2010/main" val="1403175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אלו כמה אתגרים שנעמדו בפנינו ודרכי הפתרונות שלנו :</a:t>
            </a:r>
          </a:p>
          <a:p>
            <a:pPr marL="171450" indent="-171450" algn="r" rtl="1">
              <a:buFont typeface="Arial" panose="020B0604020202020204" pitchFamily="34" charset="0"/>
              <a:buChar char="•"/>
            </a:pPr>
            <a:r>
              <a:rPr lang="he-IL" dirty="0"/>
              <a:t>לחלק התמונות לא היה תאריך ושעה.</a:t>
            </a:r>
          </a:p>
          <a:p>
            <a:pPr marL="171450" indent="-171450" algn="r" rtl="1">
              <a:buFont typeface="Arial" panose="020B0604020202020204" pitchFamily="34" charset="0"/>
              <a:buChar char="•"/>
            </a:pPr>
            <a:r>
              <a:rPr lang="he-IL" dirty="0"/>
              <a:t>התמונות  צולמו בכמה מדינות שונות ולכן זמני השקיעה  זריחה שונים עבור כל תמונה.</a:t>
            </a:r>
            <a:endParaRPr lang="en-US" dirty="0"/>
          </a:p>
        </p:txBody>
      </p:sp>
      <p:sp>
        <p:nvSpPr>
          <p:cNvPr id="4" name="Slide Number Placeholder 3"/>
          <p:cNvSpPr>
            <a:spLocks noGrp="1"/>
          </p:cNvSpPr>
          <p:nvPr>
            <p:ph type="sldNum" sz="quarter" idx="5"/>
          </p:nvPr>
        </p:nvSpPr>
        <p:spPr/>
        <p:txBody>
          <a:bodyPr/>
          <a:lstStyle/>
          <a:p>
            <a:fld id="{50543EC0-2C2D-4F45-9594-B4A14D0EFAFE}" type="slidenum">
              <a:rPr lang="en-IL" smtClean="0"/>
              <a:t>34</a:t>
            </a:fld>
            <a:endParaRPr lang="en-IL"/>
          </a:p>
        </p:txBody>
      </p:sp>
    </p:spTree>
    <p:extLst>
      <p:ext uri="{BB962C8B-B14F-4D97-AF65-F5344CB8AC3E}">
        <p14:creationId xmlns:p14="http://schemas.microsoft.com/office/powerpoint/2010/main" val="790490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עבור כל חיה/קטגוריה חשבנו את ההסתברות של הימצאות החיה בלילה או ביום.</a:t>
            </a:r>
            <a:endParaRPr lang="en-US" dirty="0"/>
          </a:p>
        </p:txBody>
      </p:sp>
      <p:sp>
        <p:nvSpPr>
          <p:cNvPr id="4" name="Slide Number Placeholder 3"/>
          <p:cNvSpPr>
            <a:spLocks noGrp="1"/>
          </p:cNvSpPr>
          <p:nvPr>
            <p:ph type="sldNum" sz="quarter" idx="5"/>
          </p:nvPr>
        </p:nvSpPr>
        <p:spPr/>
        <p:txBody>
          <a:bodyPr/>
          <a:lstStyle/>
          <a:p>
            <a:fld id="{50543EC0-2C2D-4F45-9594-B4A14D0EFAFE}" type="slidenum">
              <a:rPr lang="en-IL" smtClean="0"/>
              <a:t>35</a:t>
            </a:fld>
            <a:endParaRPr lang="en-IL"/>
          </a:p>
        </p:txBody>
      </p:sp>
    </p:spTree>
    <p:extLst>
      <p:ext uri="{BB962C8B-B14F-4D97-AF65-F5344CB8AC3E}">
        <p14:creationId xmlns:p14="http://schemas.microsoft.com/office/powerpoint/2010/main" val="3488808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ואלו התוצאות שקיבלנו. </a:t>
            </a:r>
            <a:endParaRPr lang="en-US" dirty="0"/>
          </a:p>
        </p:txBody>
      </p:sp>
      <p:sp>
        <p:nvSpPr>
          <p:cNvPr id="4" name="Slide Number Placeholder 3"/>
          <p:cNvSpPr>
            <a:spLocks noGrp="1"/>
          </p:cNvSpPr>
          <p:nvPr>
            <p:ph type="sldNum" sz="quarter" idx="5"/>
          </p:nvPr>
        </p:nvSpPr>
        <p:spPr/>
        <p:txBody>
          <a:bodyPr/>
          <a:lstStyle/>
          <a:p>
            <a:fld id="{50543EC0-2C2D-4F45-9594-B4A14D0EFAFE}" type="slidenum">
              <a:rPr lang="en-IL" smtClean="0"/>
              <a:t>36</a:t>
            </a:fld>
            <a:endParaRPr lang="en-IL"/>
          </a:p>
        </p:txBody>
      </p:sp>
    </p:spTree>
    <p:extLst>
      <p:ext uri="{BB962C8B-B14F-4D97-AF65-F5344CB8AC3E}">
        <p14:creationId xmlns:p14="http://schemas.microsoft.com/office/powerpoint/2010/main" val="2674570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עבור התמונות הריקות חשבו את ההסתברות האם התמונה היא בלילה או ביום עבור הדאטא של ה</a:t>
            </a:r>
            <a:r>
              <a:rPr lang="en-US" dirty="0"/>
              <a:t>test</a:t>
            </a:r>
            <a:r>
              <a:rPr lang="he-IL" dirty="0"/>
              <a:t>.</a:t>
            </a:r>
            <a:endParaRPr lang="en-US" dirty="0"/>
          </a:p>
        </p:txBody>
      </p:sp>
      <p:sp>
        <p:nvSpPr>
          <p:cNvPr id="4" name="Slide Number Placeholder 3"/>
          <p:cNvSpPr>
            <a:spLocks noGrp="1"/>
          </p:cNvSpPr>
          <p:nvPr>
            <p:ph type="sldNum" sz="quarter" idx="5"/>
          </p:nvPr>
        </p:nvSpPr>
        <p:spPr/>
        <p:txBody>
          <a:bodyPr/>
          <a:lstStyle/>
          <a:p>
            <a:fld id="{50543EC0-2C2D-4F45-9594-B4A14D0EFAFE}" type="slidenum">
              <a:rPr lang="en-IL" smtClean="0"/>
              <a:t>37</a:t>
            </a:fld>
            <a:endParaRPr lang="en-IL"/>
          </a:p>
        </p:txBody>
      </p:sp>
    </p:spTree>
    <p:extLst>
      <p:ext uri="{BB962C8B-B14F-4D97-AF65-F5344CB8AC3E}">
        <p14:creationId xmlns:p14="http://schemas.microsoft.com/office/powerpoint/2010/main" val="2927149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עבור כל תמונה ב</a:t>
            </a:r>
            <a:r>
              <a:rPr lang="en-US" dirty="0"/>
              <a:t>test</a:t>
            </a:r>
            <a:r>
              <a:rPr lang="he-IL" dirty="0"/>
              <a:t>, אנו בודקים עם התמונה צולמה ביום או בלילה ובהינתן לכך בונים את השורה של המטריצה  עם הההסתברות המתאימות לפי קטוגוריה.</a:t>
            </a:r>
          </a:p>
          <a:p>
            <a:pPr algn="r" rtl="1"/>
            <a:r>
              <a:rPr lang="he-IL" dirty="0"/>
              <a:t>אנחנו מכפילים בשיטה איבר איבר את מטריצת החיזוי שקיבלנו במודל במטריצה שבנינו </a:t>
            </a:r>
          </a:p>
        </p:txBody>
      </p:sp>
      <p:sp>
        <p:nvSpPr>
          <p:cNvPr id="4" name="Slide Number Placeholder 3"/>
          <p:cNvSpPr>
            <a:spLocks noGrp="1"/>
          </p:cNvSpPr>
          <p:nvPr>
            <p:ph type="sldNum" sz="quarter" idx="5"/>
          </p:nvPr>
        </p:nvSpPr>
        <p:spPr/>
        <p:txBody>
          <a:bodyPr/>
          <a:lstStyle/>
          <a:p>
            <a:fld id="{50543EC0-2C2D-4F45-9594-B4A14D0EFAFE}" type="slidenum">
              <a:rPr lang="en-IL" smtClean="0"/>
              <a:t>38</a:t>
            </a:fld>
            <a:endParaRPr lang="en-IL"/>
          </a:p>
        </p:txBody>
      </p:sp>
    </p:spTree>
    <p:extLst>
      <p:ext uri="{BB962C8B-B14F-4D97-AF65-F5344CB8AC3E}">
        <p14:creationId xmlns:p14="http://schemas.microsoft.com/office/powerpoint/2010/main" val="1098367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ביצענו בדיקה ידנית לראות אם שיפרנו את הסיווג</a:t>
            </a:r>
            <a:endParaRPr lang="en-US" dirty="0"/>
          </a:p>
        </p:txBody>
      </p:sp>
      <p:sp>
        <p:nvSpPr>
          <p:cNvPr id="4" name="Slide Number Placeholder 3"/>
          <p:cNvSpPr>
            <a:spLocks noGrp="1"/>
          </p:cNvSpPr>
          <p:nvPr>
            <p:ph type="sldNum" sz="quarter" idx="5"/>
          </p:nvPr>
        </p:nvSpPr>
        <p:spPr/>
        <p:txBody>
          <a:bodyPr/>
          <a:lstStyle/>
          <a:p>
            <a:fld id="{50543EC0-2C2D-4F45-9594-B4A14D0EFAFE}" type="slidenum">
              <a:rPr lang="en-IL" smtClean="0"/>
              <a:t>39</a:t>
            </a:fld>
            <a:endParaRPr lang="en-IL"/>
          </a:p>
        </p:txBody>
      </p:sp>
    </p:spTree>
    <p:extLst>
      <p:ext uri="{BB962C8B-B14F-4D97-AF65-F5344CB8AC3E}">
        <p14:creationId xmlns:p14="http://schemas.microsoft.com/office/powerpoint/2010/main" val="3534081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4</a:t>
            </a:fld>
            <a:endParaRPr lang="en-IL"/>
          </a:p>
        </p:txBody>
      </p:sp>
    </p:spTree>
    <p:extLst>
      <p:ext uri="{BB962C8B-B14F-4D97-AF65-F5344CB8AC3E}">
        <p14:creationId xmlns:p14="http://schemas.microsoft.com/office/powerpoint/2010/main" val="29129933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תוצאות התחרות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הרשת הכי טובה היא </a:t>
            </a:r>
            <a:r>
              <a:rPr lang="en-US" sz="1200" kern="1200" dirty="0">
                <a:solidFill>
                  <a:schemeClr val="dk1"/>
                </a:solidFill>
                <a:latin typeface="+mn-lt"/>
                <a:ea typeface="+mn-ea"/>
                <a:cs typeface="+mn-cs"/>
              </a:rPr>
              <a:t>EfficientNetB0</a:t>
            </a:r>
            <a:r>
              <a:rPr lang="he-IL" sz="1200" kern="1200" dirty="0">
                <a:solidFill>
                  <a:schemeClr val="dk1"/>
                </a:solidFill>
                <a:latin typeface="+mn-lt"/>
                <a:ea typeface="+mn-ea"/>
                <a:cs typeface="+mn-cs"/>
              </a:rPr>
              <a:t> עם תוספת הבידקה יום/לילה.</a:t>
            </a:r>
            <a:endParaRPr lang="en-US" sz="1200" kern="1200" dirty="0">
              <a:solidFill>
                <a:schemeClr val="dk1"/>
              </a:solidFill>
              <a:latin typeface="+mn-lt"/>
              <a:ea typeface="+mn-ea"/>
              <a:cs typeface="+mn-cs"/>
            </a:endParaRPr>
          </a:p>
          <a:p>
            <a:pPr algn="r" rtl="1"/>
            <a:endParaRPr lang="en-US" dirty="0"/>
          </a:p>
        </p:txBody>
      </p:sp>
      <p:sp>
        <p:nvSpPr>
          <p:cNvPr id="4" name="Slide Number Placeholder 3"/>
          <p:cNvSpPr>
            <a:spLocks noGrp="1"/>
          </p:cNvSpPr>
          <p:nvPr>
            <p:ph type="sldNum" sz="quarter" idx="5"/>
          </p:nvPr>
        </p:nvSpPr>
        <p:spPr/>
        <p:txBody>
          <a:bodyPr/>
          <a:lstStyle/>
          <a:p>
            <a:fld id="{50543EC0-2C2D-4F45-9594-B4A14D0EFAFE}" type="slidenum">
              <a:rPr lang="en-IL" smtClean="0"/>
              <a:t>40</a:t>
            </a:fld>
            <a:endParaRPr lang="en-IL"/>
          </a:p>
        </p:txBody>
      </p:sp>
    </p:spTree>
    <p:extLst>
      <p:ext uri="{BB962C8B-B14F-4D97-AF65-F5344CB8AC3E}">
        <p14:creationId xmlns:p14="http://schemas.microsoft.com/office/powerpoint/2010/main" val="2890360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41</a:t>
            </a:fld>
            <a:endParaRPr lang="en-IL"/>
          </a:p>
        </p:txBody>
      </p:sp>
    </p:spTree>
    <p:extLst>
      <p:ext uri="{BB962C8B-B14F-4D97-AF65-F5344CB8AC3E}">
        <p14:creationId xmlns:p14="http://schemas.microsoft.com/office/powerpoint/2010/main" val="1694558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42</a:t>
            </a:fld>
            <a:endParaRPr lang="en-IL"/>
          </a:p>
        </p:txBody>
      </p:sp>
    </p:spTree>
    <p:extLst>
      <p:ext uri="{BB962C8B-B14F-4D97-AF65-F5344CB8AC3E}">
        <p14:creationId xmlns:p14="http://schemas.microsoft.com/office/powerpoint/2010/main" val="547834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Sub-par – </a:t>
            </a:r>
            <a:r>
              <a:rPr lang="he-IL" dirty="0"/>
              <a:t>מתחת לממוצע</a:t>
            </a:r>
            <a:endParaRPr lang="en-US" dirty="0"/>
          </a:p>
          <a:p>
            <a:r>
              <a:rPr lang="en-US" dirty="0"/>
              <a:t>Augment: rotate, drop areas, smooth, shift</a:t>
            </a:r>
            <a:endParaRPr lang="he-IL" dirty="0"/>
          </a:p>
          <a:p>
            <a:pPr algn="r" rtl="1"/>
            <a:r>
              <a:rPr lang="he-IL" dirty="0"/>
              <a:t>חלק מההמסקנות:</a:t>
            </a:r>
          </a:p>
          <a:p>
            <a:pPr marL="171450" indent="-171450" algn="r" rtl="1">
              <a:buFont typeface="Arial" panose="020B0604020202020204" pitchFamily="34" charset="0"/>
              <a:buChar char="•"/>
            </a:pPr>
            <a:r>
              <a:rPr lang="he-IL" dirty="0"/>
              <a:t>קיבלנו תוצאות נמוכות על ידי המודלים המאומנים של רשת </a:t>
            </a:r>
            <a:r>
              <a:rPr lang="en-US" dirty="0" err="1"/>
              <a:t>cnn</a:t>
            </a:r>
            <a:endParaRPr lang="he-IL" dirty="0"/>
          </a:p>
          <a:p>
            <a:pPr marL="171450" indent="-171450" algn="r" rtl="1">
              <a:buFont typeface="Arial" panose="020B0604020202020204" pitchFamily="34" charset="0"/>
              <a:buChar char="•"/>
            </a:pPr>
            <a:r>
              <a:rPr lang="he-IL" dirty="0"/>
              <a:t>ב-</a:t>
            </a:r>
            <a:r>
              <a:rPr lang="en-US" dirty="0" err="1"/>
              <a:t>DenseNet</a:t>
            </a:r>
            <a:r>
              <a:rPr lang="he-IL" dirty="0"/>
              <a:t> קיבלנו </a:t>
            </a:r>
            <a:r>
              <a:rPr lang="en-US" dirty="0"/>
              <a:t>accuracy</a:t>
            </a:r>
            <a:r>
              <a:rPr lang="he-IL" dirty="0"/>
              <a:t> גבוהה ותוצאה נמוכה בתחרות יכול לקרות בגלל </a:t>
            </a:r>
            <a:r>
              <a:rPr lang="en-US" dirty="0"/>
              <a:t>overfitting</a:t>
            </a:r>
            <a:r>
              <a:rPr lang="he-IL" dirty="0"/>
              <a:t>.</a:t>
            </a:r>
          </a:p>
          <a:p>
            <a:pPr marL="171450" indent="-171450" algn="r" rtl="1">
              <a:buFont typeface="Arial" panose="020B0604020202020204" pitchFamily="34" charset="0"/>
              <a:buChar char="•"/>
            </a:pPr>
            <a:r>
              <a:rPr lang="he-IL" dirty="0"/>
              <a:t>הניסוי לשפר את התוצאות בעזרת יום ולילה לא שיפר בהרבה את התוצאות מהמודלים הקודמים.</a:t>
            </a:r>
          </a:p>
          <a:p>
            <a:pPr marL="0" indent="0" algn="r" rtl="1">
              <a:buFont typeface="Arial" panose="020B0604020202020204" pitchFamily="34" charset="0"/>
              <a:buNone/>
            </a:pPr>
            <a:r>
              <a:rPr lang="he-IL" dirty="0"/>
              <a:t>שיפורים שיכלנו לבצע:</a:t>
            </a:r>
          </a:p>
          <a:p>
            <a:pPr marL="171450" indent="-171450" algn="r" rtl="1">
              <a:buFont typeface="Arial" panose="020B0604020202020204" pitchFamily="34" charset="0"/>
              <a:buChar char="•"/>
            </a:pPr>
            <a:r>
              <a:rPr lang="he-IL" dirty="0"/>
              <a:t>אימון המודל רק עבור תמונות עם חיות</a:t>
            </a:r>
          </a:p>
          <a:p>
            <a:pPr marL="171450" indent="-171450" algn="r" rtl="1">
              <a:buFont typeface="Arial" panose="020B0604020202020204" pitchFamily="34" charset="0"/>
              <a:buChar char="•"/>
            </a:pPr>
            <a:r>
              <a:rPr lang="en-US" dirty="0"/>
              <a:t>ensemble learning</a:t>
            </a:r>
            <a:endParaRPr lang="he-IL" dirty="0"/>
          </a:p>
          <a:p>
            <a:pPr marL="171450" indent="-171450" algn="r" rtl="1">
              <a:buFont typeface="Arial" panose="020B0604020202020204" pitchFamily="34" charset="0"/>
              <a:buChar char="•"/>
            </a:pPr>
            <a:r>
              <a:rPr lang="he-IL" dirty="0"/>
              <a:t>להאזן את הדאטא הקיים על ידי </a:t>
            </a:r>
            <a:r>
              <a:rPr lang="en-US" dirty="0"/>
              <a:t>under-sampling/over-sampling</a:t>
            </a:r>
            <a:endParaRPr lang="he-IL" dirty="0"/>
          </a:p>
        </p:txBody>
      </p:sp>
      <p:sp>
        <p:nvSpPr>
          <p:cNvPr id="4" name="Slide Number Placeholder 3"/>
          <p:cNvSpPr>
            <a:spLocks noGrp="1"/>
          </p:cNvSpPr>
          <p:nvPr>
            <p:ph type="sldNum" sz="quarter" idx="5"/>
          </p:nvPr>
        </p:nvSpPr>
        <p:spPr/>
        <p:txBody>
          <a:bodyPr/>
          <a:lstStyle/>
          <a:p>
            <a:fld id="{50543EC0-2C2D-4F45-9594-B4A14D0EFAFE}" type="slidenum">
              <a:rPr lang="en-IL" smtClean="0"/>
              <a:t>43</a:t>
            </a:fld>
            <a:endParaRPr lang="en-IL"/>
          </a:p>
        </p:txBody>
      </p:sp>
    </p:spTree>
    <p:extLst>
      <p:ext uri="{BB962C8B-B14F-4D97-AF65-F5344CB8AC3E}">
        <p14:creationId xmlns:p14="http://schemas.microsoft.com/office/powerpoint/2010/main" val="3067163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44</a:t>
            </a:fld>
            <a:endParaRPr lang="en-IL"/>
          </a:p>
        </p:txBody>
      </p:sp>
    </p:spTree>
    <p:extLst>
      <p:ext uri="{BB962C8B-B14F-4D97-AF65-F5344CB8AC3E}">
        <p14:creationId xmlns:p14="http://schemas.microsoft.com/office/powerpoint/2010/main" val="188103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5</a:t>
            </a:fld>
            <a:endParaRPr lang="en-IL"/>
          </a:p>
        </p:txBody>
      </p:sp>
    </p:spTree>
    <p:extLst>
      <p:ext uri="{BB962C8B-B14F-4D97-AF65-F5344CB8AC3E}">
        <p14:creationId xmlns:p14="http://schemas.microsoft.com/office/powerpoint/2010/main" val="3081017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6</a:t>
            </a:fld>
            <a:endParaRPr lang="en-IL"/>
          </a:p>
        </p:txBody>
      </p:sp>
    </p:spTree>
    <p:extLst>
      <p:ext uri="{BB962C8B-B14F-4D97-AF65-F5344CB8AC3E}">
        <p14:creationId xmlns:p14="http://schemas.microsoft.com/office/powerpoint/2010/main" val="1952786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7</a:t>
            </a:fld>
            <a:endParaRPr lang="en-IL"/>
          </a:p>
        </p:txBody>
      </p:sp>
    </p:spTree>
    <p:extLst>
      <p:ext uri="{BB962C8B-B14F-4D97-AF65-F5344CB8AC3E}">
        <p14:creationId xmlns:p14="http://schemas.microsoft.com/office/powerpoint/2010/main" val="1124413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8</a:t>
            </a:fld>
            <a:endParaRPr lang="en-IL"/>
          </a:p>
        </p:txBody>
      </p:sp>
    </p:spTree>
    <p:extLst>
      <p:ext uri="{BB962C8B-B14F-4D97-AF65-F5344CB8AC3E}">
        <p14:creationId xmlns:p14="http://schemas.microsoft.com/office/powerpoint/2010/main" val="3008437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543EC0-2C2D-4F45-9594-B4A14D0EFAFE}" type="slidenum">
              <a:rPr lang="en-IL" smtClean="0"/>
              <a:t>9</a:t>
            </a:fld>
            <a:endParaRPr lang="en-IL"/>
          </a:p>
        </p:txBody>
      </p:sp>
    </p:spTree>
    <p:extLst>
      <p:ext uri="{BB962C8B-B14F-4D97-AF65-F5344CB8AC3E}">
        <p14:creationId xmlns:p14="http://schemas.microsoft.com/office/powerpoint/2010/main" val="823459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A76A-328D-992F-C515-D6BF0F8F90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3C55379A-67CB-C310-9190-6DC03E2252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008B4FFE-DFAE-A9E2-DFF7-6885714B4AE3}"/>
              </a:ext>
            </a:extLst>
          </p:cNvPr>
          <p:cNvSpPr>
            <a:spLocks noGrp="1"/>
          </p:cNvSpPr>
          <p:nvPr>
            <p:ph type="dt" sz="half" idx="10"/>
          </p:nvPr>
        </p:nvSpPr>
        <p:spPr/>
        <p:txBody>
          <a:bodyPr/>
          <a:lstStyle/>
          <a:p>
            <a:r>
              <a:rPr lang="en-IL"/>
              <a:t>1/3/2023</a:t>
            </a:r>
          </a:p>
        </p:txBody>
      </p:sp>
      <p:sp>
        <p:nvSpPr>
          <p:cNvPr id="5" name="Footer Placeholder 4">
            <a:extLst>
              <a:ext uri="{FF2B5EF4-FFF2-40B4-BE49-F238E27FC236}">
                <a16:creationId xmlns:a16="http://schemas.microsoft.com/office/drawing/2014/main" id="{45640BC4-61E2-8A94-5471-B1965175A76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962D340-8A58-30EF-B66A-B8DE57C4A5F3}"/>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1517679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7CFBD-44F2-99DA-2AB8-C2EC28987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720D24A6-B3AA-9E5B-79B9-96C2BCB18E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4DD812B0-7780-B121-9C35-27526A77C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9B22ED-DD3B-5D96-69E4-2C9A396E917B}"/>
              </a:ext>
            </a:extLst>
          </p:cNvPr>
          <p:cNvSpPr>
            <a:spLocks noGrp="1"/>
          </p:cNvSpPr>
          <p:nvPr>
            <p:ph type="dt" sz="half" idx="10"/>
          </p:nvPr>
        </p:nvSpPr>
        <p:spPr/>
        <p:txBody>
          <a:bodyPr/>
          <a:lstStyle/>
          <a:p>
            <a:r>
              <a:rPr lang="en-IL"/>
              <a:t>1/3/2023</a:t>
            </a:r>
          </a:p>
        </p:txBody>
      </p:sp>
      <p:sp>
        <p:nvSpPr>
          <p:cNvPr id="6" name="Footer Placeholder 5">
            <a:extLst>
              <a:ext uri="{FF2B5EF4-FFF2-40B4-BE49-F238E27FC236}">
                <a16:creationId xmlns:a16="http://schemas.microsoft.com/office/drawing/2014/main" id="{FFC48A0F-12BF-BAC9-1E71-E48B2606A5D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728B5ED-F888-6FCA-75D4-37DE6107F96D}"/>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1846825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7830-2997-623A-81AE-93CD6023FE84}"/>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29C74531-AFEE-6F80-3BDF-B9E828E128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124F3F6E-32CA-84F2-6F48-E8584E88284D}"/>
              </a:ext>
            </a:extLst>
          </p:cNvPr>
          <p:cNvSpPr>
            <a:spLocks noGrp="1"/>
          </p:cNvSpPr>
          <p:nvPr>
            <p:ph type="dt" sz="half" idx="10"/>
          </p:nvPr>
        </p:nvSpPr>
        <p:spPr/>
        <p:txBody>
          <a:bodyPr/>
          <a:lstStyle/>
          <a:p>
            <a:r>
              <a:rPr lang="en-IL"/>
              <a:t>1/3/2023</a:t>
            </a:r>
          </a:p>
        </p:txBody>
      </p:sp>
      <p:sp>
        <p:nvSpPr>
          <p:cNvPr id="5" name="Footer Placeholder 4">
            <a:extLst>
              <a:ext uri="{FF2B5EF4-FFF2-40B4-BE49-F238E27FC236}">
                <a16:creationId xmlns:a16="http://schemas.microsoft.com/office/drawing/2014/main" id="{3F7C1A34-DDC1-6E0C-F404-D454230BF5E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B419CF8-DE6D-873F-17BA-62C41A7A05EA}"/>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373123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44B47E-9203-DC35-E1D8-7BBBAEDF91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1CB275C-C0DA-313C-D4E5-549BD8E6DE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475DEE7-A1E8-F413-AB78-A4DEABD67A93}"/>
              </a:ext>
            </a:extLst>
          </p:cNvPr>
          <p:cNvSpPr>
            <a:spLocks noGrp="1"/>
          </p:cNvSpPr>
          <p:nvPr>
            <p:ph type="dt" sz="half" idx="10"/>
          </p:nvPr>
        </p:nvSpPr>
        <p:spPr/>
        <p:txBody>
          <a:bodyPr/>
          <a:lstStyle/>
          <a:p>
            <a:r>
              <a:rPr lang="en-IL"/>
              <a:t>1/3/2023</a:t>
            </a:r>
          </a:p>
        </p:txBody>
      </p:sp>
      <p:sp>
        <p:nvSpPr>
          <p:cNvPr id="5" name="Footer Placeholder 4">
            <a:extLst>
              <a:ext uri="{FF2B5EF4-FFF2-40B4-BE49-F238E27FC236}">
                <a16:creationId xmlns:a16="http://schemas.microsoft.com/office/drawing/2014/main" id="{0861BEA9-433B-CA15-C75E-F691A44F0F1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8ACE1AF-F0E3-A84C-809F-063B7BC9D313}"/>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2083933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17DF-9032-3DB3-0E14-6EA213A53409}"/>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6AE2A4E-05B0-3A81-1459-7DC140F2A5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00FA5D2-0096-179C-58C0-FBD13FB61DB1}"/>
              </a:ext>
            </a:extLst>
          </p:cNvPr>
          <p:cNvSpPr>
            <a:spLocks noGrp="1"/>
          </p:cNvSpPr>
          <p:nvPr>
            <p:ph type="dt" sz="half" idx="10"/>
          </p:nvPr>
        </p:nvSpPr>
        <p:spPr/>
        <p:txBody>
          <a:bodyPr/>
          <a:lstStyle/>
          <a:p>
            <a:r>
              <a:rPr lang="en-IL"/>
              <a:t>1/3/2023</a:t>
            </a:r>
          </a:p>
        </p:txBody>
      </p:sp>
      <p:sp>
        <p:nvSpPr>
          <p:cNvPr id="5" name="Footer Placeholder 4">
            <a:extLst>
              <a:ext uri="{FF2B5EF4-FFF2-40B4-BE49-F238E27FC236}">
                <a16:creationId xmlns:a16="http://schemas.microsoft.com/office/drawing/2014/main" id="{2A67AD2F-F0BC-8E82-97A9-52EF6854968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51A48A7-E8E2-88D1-7482-E5518B39FB4B}"/>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327214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17DF-9032-3DB3-0E14-6EA213A53409}"/>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6AE2A4E-05B0-3A81-1459-7DC140F2A5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00FA5D2-0096-179C-58C0-FBD13FB61DB1}"/>
              </a:ext>
            </a:extLst>
          </p:cNvPr>
          <p:cNvSpPr>
            <a:spLocks noGrp="1"/>
          </p:cNvSpPr>
          <p:nvPr>
            <p:ph type="dt" sz="half" idx="10"/>
          </p:nvPr>
        </p:nvSpPr>
        <p:spPr/>
        <p:txBody>
          <a:bodyPr/>
          <a:lstStyle/>
          <a:p>
            <a:r>
              <a:rPr lang="en-IL"/>
              <a:t>1/3/2023</a:t>
            </a:r>
          </a:p>
        </p:txBody>
      </p:sp>
      <p:sp>
        <p:nvSpPr>
          <p:cNvPr id="5" name="Footer Placeholder 4">
            <a:extLst>
              <a:ext uri="{FF2B5EF4-FFF2-40B4-BE49-F238E27FC236}">
                <a16:creationId xmlns:a16="http://schemas.microsoft.com/office/drawing/2014/main" id="{2A67AD2F-F0BC-8E82-97A9-52EF6854968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51A48A7-E8E2-88D1-7482-E5518B39FB4B}"/>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592999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34BC-8FF4-5D28-B134-295986B605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7104407E-3B1F-9F28-8726-3F86FA4439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09446B-6593-BE66-DF78-7339D3299DC9}"/>
              </a:ext>
            </a:extLst>
          </p:cNvPr>
          <p:cNvSpPr>
            <a:spLocks noGrp="1"/>
          </p:cNvSpPr>
          <p:nvPr>
            <p:ph type="dt" sz="half" idx="10"/>
          </p:nvPr>
        </p:nvSpPr>
        <p:spPr/>
        <p:txBody>
          <a:bodyPr/>
          <a:lstStyle/>
          <a:p>
            <a:r>
              <a:rPr lang="en-IL"/>
              <a:t>1/3/2023</a:t>
            </a:r>
          </a:p>
        </p:txBody>
      </p:sp>
      <p:sp>
        <p:nvSpPr>
          <p:cNvPr id="5" name="Footer Placeholder 4">
            <a:extLst>
              <a:ext uri="{FF2B5EF4-FFF2-40B4-BE49-F238E27FC236}">
                <a16:creationId xmlns:a16="http://schemas.microsoft.com/office/drawing/2014/main" id="{4174C5AF-9EE0-FE3A-75FD-658803E9C6C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96F53D1-DD42-9512-C2CE-DD56EFB04DE4}"/>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2243007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46827-5E79-01EB-0B42-5E3C5A6F660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78C71402-5D8F-BD1F-3CBC-1B3FB2E6A0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6ADD7093-8743-E315-3E5C-E98BBFD010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BF5DE27F-E3F4-7CF5-779D-AD0F9AC22C7D}"/>
              </a:ext>
            </a:extLst>
          </p:cNvPr>
          <p:cNvSpPr>
            <a:spLocks noGrp="1"/>
          </p:cNvSpPr>
          <p:nvPr>
            <p:ph type="dt" sz="half" idx="10"/>
          </p:nvPr>
        </p:nvSpPr>
        <p:spPr/>
        <p:txBody>
          <a:bodyPr/>
          <a:lstStyle/>
          <a:p>
            <a:r>
              <a:rPr lang="en-IL"/>
              <a:t>1/3/2023</a:t>
            </a:r>
          </a:p>
        </p:txBody>
      </p:sp>
      <p:sp>
        <p:nvSpPr>
          <p:cNvPr id="6" name="Footer Placeholder 5">
            <a:extLst>
              <a:ext uri="{FF2B5EF4-FFF2-40B4-BE49-F238E27FC236}">
                <a16:creationId xmlns:a16="http://schemas.microsoft.com/office/drawing/2014/main" id="{5E669F28-EB1C-9218-EC32-94A9F4A3AADE}"/>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F0B736F-5A98-C353-2057-E232C8D2A0AF}"/>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749201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BF82-4602-EC2F-EB61-FC3103EDC008}"/>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C4368ECC-8C2F-E852-BF88-60191D32AF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3E82F3-9072-6247-6389-17A9D2ECD8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3A27709C-05AE-6C13-6880-0127B16BEC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FC210F-207F-7040-9CD1-A163753BAD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EB7688F2-D2EE-D975-703D-A780201B42BB}"/>
              </a:ext>
            </a:extLst>
          </p:cNvPr>
          <p:cNvSpPr>
            <a:spLocks noGrp="1"/>
          </p:cNvSpPr>
          <p:nvPr>
            <p:ph type="dt" sz="half" idx="10"/>
          </p:nvPr>
        </p:nvSpPr>
        <p:spPr/>
        <p:txBody>
          <a:bodyPr/>
          <a:lstStyle/>
          <a:p>
            <a:r>
              <a:rPr lang="en-IL"/>
              <a:t>1/3/2023</a:t>
            </a:r>
          </a:p>
        </p:txBody>
      </p:sp>
      <p:sp>
        <p:nvSpPr>
          <p:cNvPr id="8" name="Footer Placeholder 7">
            <a:extLst>
              <a:ext uri="{FF2B5EF4-FFF2-40B4-BE49-F238E27FC236}">
                <a16:creationId xmlns:a16="http://schemas.microsoft.com/office/drawing/2014/main" id="{4ED2F03C-79C6-F1F2-9857-F294198B81B7}"/>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06E9A42F-5578-07D7-C16F-3436D4894AFB}"/>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2866848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DBB0E-D247-1442-E829-364FFE084EC6}"/>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033A50C0-6074-C626-E14D-D98E99730C4E}"/>
              </a:ext>
            </a:extLst>
          </p:cNvPr>
          <p:cNvSpPr>
            <a:spLocks noGrp="1"/>
          </p:cNvSpPr>
          <p:nvPr>
            <p:ph type="dt" sz="half" idx="10"/>
          </p:nvPr>
        </p:nvSpPr>
        <p:spPr/>
        <p:txBody>
          <a:bodyPr/>
          <a:lstStyle/>
          <a:p>
            <a:r>
              <a:rPr lang="en-IL"/>
              <a:t>1/3/2023</a:t>
            </a:r>
          </a:p>
        </p:txBody>
      </p:sp>
      <p:sp>
        <p:nvSpPr>
          <p:cNvPr id="4" name="Footer Placeholder 3">
            <a:extLst>
              <a:ext uri="{FF2B5EF4-FFF2-40B4-BE49-F238E27FC236}">
                <a16:creationId xmlns:a16="http://schemas.microsoft.com/office/drawing/2014/main" id="{1A686F63-A64D-7515-052B-E98DF2F5AC84}"/>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EEB29581-A4A1-7E96-DF8A-C4FDB1ED716B}"/>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3634597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6D8CB1-3F4D-4C98-E487-421E8E3EE962}"/>
              </a:ext>
            </a:extLst>
          </p:cNvPr>
          <p:cNvSpPr>
            <a:spLocks noGrp="1"/>
          </p:cNvSpPr>
          <p:nvPr>
            <p:ph type="dt" sz="half" idx="10"/>
          </p:nvPr>
        </p:nvSpPr>
        <p:spPr/>
        <p:txBody>
          <a:bodyPr/>
          <a:lstStyle/>
          <a:p>
            <a:r>
              <a:rPr lang="en-IL"/>
              <a:t>1/3/2023</a:t>
            </a:r>
          </a:p>
        </p:txBody>
      </p:sp>
      <p:sp>
        <p:nvSpPr>
          <p:cNvPr id="3" name="Footer Placeholder 2">
            <a:extLst>
              <a:ext uri="{FF2B5EF4-FFF2-40B4-BE49-F238E27FC236}">
                <a16:creationId xmlns:a16="http://schemas.microsoft.com/office/drawing/2014/main" id="{1FB5FF80-660E-5518-7C9E-D28D53988B5F}"/>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A0CF890-7686-1F09-9C11-C5EB587325A2}"/>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3256369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EE62-1961-4233-1CC6-AFC2A8C8B1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9E62C3A-D63B-A5CB-C129-8C9E9222CB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911A86A7-F24B-44E4-82CD-A35758BB0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C018E4-F47C-BD10-C029-3461890F1F76}"/>
              </a:ext>
            </a:extLst>
          </p:cNvPr>
          <p:cNvSpPr>
            <a:spLocks noGrp="1"/>
          </p:cNvSpPr>
          <p:nvPr>
            <p:ph type="dt" sz="half" idx="10"/>
          </p:nvPr>
        </p:nvSpPr>
        <p:spPr/>
        <p:txBody>
          <a:bodyPr/>
          <a:lstStyle/>
          <a:p>
            <a:r>
              <a:rPr lang="en-IL"/>
              <a:t>1/3/2023</a:t>
            </a:r>
          </a:p>
        </p:txBody>
      </p:sp>
      <p:sp>
        <p:nvSpPr>
          <p:cNvPr id="6" name="Footer Placeholder 5">
            <a:extLst>
              <a:ext uri="{FF2B5EF4-FFF2-40B4-BE49-F238E27FC236}">
                <a16:creationId xmlns:a16="http://schemas.microsoft.com/office/drawing/2014/main" id="{F1557189-7E41-BB4A-1F05-00455115147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707D524-23E4-AAF6-E3F2-C7137C9FE6AA}"/>
              </a:ext>
            </a:extLst>
          </p:cNvPr>
          <p:cNvSpPr>
            <a:spLocks noGrp="1"/>
          </p:cNvSpPr>
          <p:nvPr>
            <p:ph type="sldNum" sz="quarter" idx="12"/>
          </p:nvPr>
        </p:nvSpPr>
        <p:spPr/>
        <p:txBody>
          <a:bodyPr/>
          <a:lstStyle/>
          <a:p>
            <a:fld id="{D9D452A8-681F-46F3-9C0D-900CA8D1BE65}" type="slidenum">
              <a:rPr lang="en-IL" smtClean="0"/>
              <a:t>‹#›</a:t>
            </a:fld>
            <a:endParaRPr lang="en-IL"/>
          </a:p>
        </p:txBody>
      </p:sp>
    </p:spTree>
    <p:extLst>
      <p:ext uri="{BB962C8B-B14F-4D97-AF65-F5344CB8AC3E}">
        <p14:creationId xmlns:p14="http://schemas.microsoft.com/office/powerpoint/2010/main" val="9912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C1A6D-019E-96CC-8B7F-A0376E5BFA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10A028BC-8E90-5E47-665E-7A9445D17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7DCE15B-03AE-7DF8-8DCF-2C947F7D8D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L"/>
              <a:t>1/3/2023</a:t>
            </a:r>
          </a:p>
        </p:txBody>
      </p:sp>
      <p:sp>
        <p:nvSpPr>
          <p:cNvPr id="5" name="Footer Placeholder 4">
            <a:extLst>
              <a:ext uri="{FF2B5EF4-FFF2-40B4-BE49-F238E27FC236}">
                <a16:creationId xmlns:a16="http://schemas.microsoft.com/office/drawing/2014/main" id="{916ACEB9-8581-9065-5E37-F65427427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D94511F5-6936-BE3F-C703-55A3477D7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D452A8-681F-46F3-9C0D-900CA8D1BE65}" type="slidenum">
              <a:rPr lang="en-IL" smtClean="0"/>
              <a:t>‹#›</a:t>
            </a:fld>
            <a:endParaRPr lang="en-IL"/>
          </a:p>
        </p:txBody>
      </p:sp>
    </p:spTree>
    <p:extLst>
      <p:ext uri="{BB962C8B-B14F-4D97-AF65-F5344CB8AC3E}">
        <p14:creationId xmlns:p14="http://schemas.microsoft.com/office/powerpoint/2010/main" val="3757328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www.kaggle.com/competitions/iwildcam-2019-fgvc6/discussion/86649" TargetMode="External"/><Relationship Id="rId4" Type="http://schemas.openxmlformats.org/officeDocument/2006/relationships/hyperlink" Target="https://github.com/visipedia/iwildcam_comp/tree/master/201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4A8D3C-F31F-4B45-9CD6-FED8C225AE45}"/>
              </a:ext>
            </a:extLst>
          </p:cNvPr>
          <p:cNvPicPr>
            <a:picLocks noChangeAspect="1"/>
          </p:cNvPicPr>
          <p:nvPr/>
        </p:nvPicPr>
        <p:blipFill rotWithShape="1">
          <a:blip r:embed="rId3">
            <a:alphaModFix amt="24000"/>
            <a:extLst>
              <a:ext uri="{28A0092B-C50C-407E-A947-70E740481C1C}">
                <a14:useLocalDpi xmlns:a14="http://schemas.microsoft.com/office/drawing/2010/main" val="0"/>
              </a:ext>
            </a:extLst>
          </a:blip>
          <a:srcRect l="13553" t="7496" r="5794" b="24454"/>
          <a:stretch/>
        </p:blipFill>
        <p:spPr>
          <a:xfrm>
            <a:off x="0" y="0"/>
            <a:ext cx="12192000" cy="6857999"/>
          </a:xfrm>
          <a:prstGeom prst="rect">
            <a:avLst/>
          </a:prstGeom>
        </p:spPr>
      </p:pic>
      <p:sp>
        <p:nvSpPr>
          <p:cNvPr id="2" name="Title 1">
            <a:extLst>
              <a:ext uri="{FF2B5EF4-FFF2-40B4-BE49-F238E27FC236}">
                <a16:creationId xmlns:a16="http://schemas.microsoft.com/office/drawing/2014/main" id="{3E56DC03-E488-6075-9BE9-A8CAEF2441F1}"/>
              </a:ext>
            </a:extLst>
          </p:cNvPr>
          <p:cNvSpPr>
            <a:spLocks noGrp="1"/>
          </p:cNvSpPr>
          <p:nvPr>
            <p:ph type="ctrTitle"/>
          </p:nvPr>
        </p:nvSpPr>
        <p:spPr>
          <a:xfrm>
            <a:off x="1524000" y="450559"/>
            <a:ext cx="9144000" cy="2387600"/>
          </a:xfrm>
        </p:spPr>
        <p:txBody>
          <a:bodyPr/>
          <a:lstStyle/>
          <a:p>
            <a:r>
              <a:rPr lang="en-US" b="1" dirty="0">
                <a:solidFill>
                  <a:srgbClr val="093640"/>
                </a:solidFill>
              </a:rPr>
              <a:t>Kaggle Project Final 2022</a:t>
            </a:r>
            <a:endParaRPr lang="en-IL" b="1" dirty="0">
              <a:solidFill>
                <a:srgbClr val="093640"/>
              </a:solidFill>
            </a:endParaRPr>
          </a:p>
        </p:txBody>
      </p:sp>
      <p:pic>
        <p:nvPicPr>
          <p:cNvPr id="1026" name="Picture 2">
            <a:extLst>
              <a:ext uri="{FF2B5EF4-FFF2-40B4-BE49-F238E27FC236}">
                <a16:creationId xmlns:a16="http://schemas.microsoft.com/office/drawing/2014/main" id="{4EC49AB6-A450-DB39-C6CB-4674122B3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1"/>
            <a:ext cx="12192000" cy="1605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31D96A5E-88F8-BBA8-1F52-1AE2703B30E9}"/>
              </a:ext>
            </a:extLst>
          </p:cNvPr>
          <p:cNvGraphicFramePr>
            <a:graphicFrameLocks noGrp="1"/>
          </p:cNvGraphicFramePr>
          <p:nvPr>
            <p:extLst>
              <p:ext uri="{D42A27DB-BD31-4B8C-83A1-F6EECF244321}">
                <p14:modId xmlns:p14="http://schemas.microsoft.com/office/powerpoint/2010/main" val="3082466024"/>
              </p:ext>
            </p:extLst>
          </p:nvPr>
        </p:nvGraphicFramePr>
        <p:xfrm>
          <a:off x="4215364" y="3541820"/>
          <a:ext cx="5320522" cy="741680"/>
        </p:xfrm>
        <a:graphic>
          <a:graphicData uri="http://schemas.openxmlformats.org/drawingml/2006/table">
            <a:tbl>
              <a:tblPr firstRow="1" bandRow="1">
                <a:tableStyleId>{2D5ABB26-0587-4C30-8999-92F81FD0307C}</a:tableStyleId>
              </a:tblPr>
              <a:tblGrid>
                <a:gridCol w="2260081">
                  <a:extLst>
                    <a:ext uri="{9D8B030D-6E8A-4147-A177-3AD203B41FA5}">
                      <a16:colId xmlns:a16="http://schemas.microsoft.com/office/drawing/2014/main" val="978090780"/>
                    </a:ext>
                  </a:extLst>
                </a:gridCol>
                <a:gridCol w="3060441">
                  <a:extLst>
                    <a:ext uri="{9D8B030D-6E8A-4147-A177-3AD203B41FA5}">
                      <a16:colId xmlns:a16="http://schemas.microsoft.com/office/drawing/2014/main" val="127141772"/>
                    </a:ext>
                  </a:extLst>
                </a:gridCol>
              </a:tblGrid>
              <a:tr h="370840">
                <a:tc>
                  <a:txBody>
                    <a:bodyPr/>
                    <a:lstStyle/>
                    <a:p>
                      <a:r>
                        <a:rPr lang="en-US" dirty="0"/>
                        <a:t>Hadas Sela</a:t>
                      </a:r>
                      <a:endParaRPr lang="en-IL" dirty="0"/>
                    </a:p>
                  </a:txBody>
                  <a:tcPr/>
                </a:tc>
                <a:tc>
                  <a:txBody>
                    <a:bodyPr/>
                    <a:lstStyle/>
                    <a:p>
                      <a:r>
                        <a:rPr lang="en-US" dirty="0"/>
                        <a:t>316312842</a:t>
                      </a:r>
                      <a:endParaRPr lang="en-IL" dirty="0"/>
                    </a:p>
                  </a:txBody>
                  <a:tcPr/>
                </a:tc>
                <a:extLst>
                  <a:ext uri="{0D108BD9-81ED-4DB2-BD59-A6C34878D82A}">
                    <a16:rowId xmlns:a16="http://schemas.microsoft.com/office/drawing/2014/main" val="1277596366"/>
                  </a:ext>
                </a:extLst>
              </a:tr>
              <a:tr h="370840">
                <a:tc>
                  <a:txBody>
                    <a:bodyPr/>
                    <a:lstStyle/>
                    <a:p>
                      <a:r>
                        <a:rPr lang="en-US" dirty="0"/>
                        <a:t>Assaf Ashkenazi </a:t>
                      </a:r>
                      <a:endParaRPr lang="en-IL" dirty="0"/>
                    </a:p>
                  </a:txBody>
                  <a:tcPr/>
                </a:tc>
                <a:tc>
                  <a:txBody>
                    <a:bodyPr/>
                    <a:lstStyle/>
                    <a:p>
                      <a:r>
                        <a:rPr lang="en-US" dirty="0"/>
                        <a:t>207172370</a:t>
                      </a:r>
                      <a:endParaRPr lang="en-IL" dirty="0"/>
                    </a:p>
                  </a:txBody>
                  <a:tcPr/>
                </a:tc>
                <a:extLst>
                  <a:ext uri="{0D108BD9-81ED-4DB2-BD59-A6C34878D82A}">
                    <a16:rowId xmlns:a16="http://schemas.microsoft.com/office/drawing/2014/main" val="1413494959"/>
                  </a:ext>
                </a:extLst>
              </a:tr>
            </a:tbl>
          </a:graphicData>
        </a:graphic>
      </p:graphicFrame>
    </p:spTree>
    <p:extLst>
      <p:ext uri="{BB962C8B-B14F-4D97-AF65-F5344CB8AC3E}">
        <p14:creationId xmlns:p14="http://schemas.microsoft.com/office/powerpoint/2010/main" val="558006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E0B7-A126-ED8E-1BEB-AA2DB70BC43F}"/>
              </a:ext>
            </a:extLst>
          </p:cNvPr>
          <p:cNvSpPr>
            <a:spLocks noGrp="1"/>
          </p:cNvSpPr>
          <p:nvPr>
            <p:ph type="title"/>
          </p:nvPr>
        </p:nvSpPr>
        <p:spPr/>
        <p:txBody>
          <a:bodyPr/>
          <a:lstStyle/>
          <a:p>
            <a:r>
              <a:rPr lang="en-US" b="1" dirty="0">
                <a:solidFill>
                  <a:srgbClr val="093640"/>
                </a:solidFill>
              </a:rPr>
              <a:t>Challenges (A) -Camera Malfunctions</a:t>
            </a:r>
            <a:endParaRPr lang="en-IL" b="1" dirty="0">
              <a:solidFill>
                <a:srgbClr val="093640"/>
              </a:solidFill>
            </a:endParaRPr>
          </a:p>
        </p:txBody>
      </p:sp>
      <p:sp>
        <p:nvSpPr>
          <p:cNvPr id="3" name="Content Placeholder 2">
            <a:extLst>
              <a:ext uri="{FF2B5EF4-FFF2-40B4-BE49-F238E27FC236}">
                <a16:creationId xmlns:a16="http://schemas.microsoft.com/office/drawing/2014/main" id="{7CE70865-EE7B-2603-6A11-1324AAAB20B6}"/>
              </a:ext>
            </a:extLst>
          </p:cNvPr>
          <p:cNvSpPr>
            <a:spLocks noGrp="1"/>
          </p:cNvSpPr>
          <p:nvPr>
            <p:ph idx="1"/>
          </p:nvPr>
        </p:nvSpPr>
        <p:spPr>
          <a:xfrm>
            <a:off x="838200" y="1416050"/>
            <a:ext cx="10515600" cy="1059618"/>
          </a:xfrm>
        </p:spPr>
        <p:txBody>
          <a:bodyPr>
            <a:normAutofit/>
          </a:bodyPr>
          <a:lstStyle/>
          <a:p>
            <a:pPr marL="0" indent="0">
              <a:buNone/>
            </a:pPr>
            <a:r>
              <a:rPr lang="en-US" dirty="0"/>
              <a:t>Sometimes the camera malfunctions, causing strange discolorations.</a:t>
            </a:r>
          </a:p>
          <a:p>
            <a:pPr marL="0" indent="0">
              <a:buNone/>
            </a:pPr>
            <a:endParaRPr lang="en-US" dirty="0"/>
          </a:p>
        </p:txBody>
      </p:sp>
      <p:sp>
        <p:nvSpPr>
          <p:cNvPr id="4" name="Date Placeholder 3">
            <a:extLst>
              <a:ext uri="{FF2B5EF4-FFF2-40B4-BE49-F238E27FC236}">
                <a16:creationId xmlns:a16="http://schemas.microsoft.com/office/drawing/2014/main" id="{D45E2EA5-312C-1738-C6B0-752D6A0A1B88}"/>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DA42EDE2-F01A-5153-DEDF-545899316626}"/>
              </a:ext>
            </a:extLst>
          </p:cNvPr>
          <p:cNvSpPr>
            <a:spLocks noGrp="1"/>
          </p:cNvSpPr>
          <p:nvPr>
            <p:ph type="sldNum" sz="quarter" idx="12"/>
          </p:nvPr>
        </p:nvSpPr>
        <p:spPr/>
        <p:txBody>
          <a:bodyPr/>
          <a:lstStyle/>
          <a:p>
            <a:fld id="{D9D452A8-681F-46F3-9C0D-900CA8D1BE65}" type="slidenum">
              <a:rPr lang="en-IL" smtClean="0"/>
              <a:t>10</a:t>
            </a:fld>
            <a:endParaRPr lang="en-IL"/>
          </a:p>
        </p:txBody>
      </p:sp>
      <p:pic>
        <p:nvPicPr>
          <p:cNvPr id="7" name="Picture 6">
            <a:extLst>
              <a:ext uri="{FF2B5EF4-FFF2-40B4-BE49-F238E27FC236}">
                <a16:creationId xmlns:a16="http://schemas.microsoft.com/office/drawing/2014/main" id="{98D8A7FB-46C9-F055-C360-C6B277731CA2}"/>
              </a:ext>
            </a:extLst>
          </p:cNvPr>
          <p:cNvPicPr>
            <a:picLocks noChangeAspect="1"/>
          </p:cNvPicPr>
          <p:nvPr/>
        </p:nvPicPr>
        <p:blipFill>
          <a:blip r:embed="rId3"/>
          <a:stretch>
            <a:fillRect/>
          </a:stretch>
        </p:blipFill>
        <p:spPr>
          <a:xfrm>
            <a:off x="3297642" y="2355434"/>
            <a:ext cx="5596717" cy="3891385"/>
          </a:xfrm>
          <a:prstGeom prst="rect">
            <a:avLst/>
          </a:prstGeom>
        </p:spPr>
      </p:pic>
      <p:sp>
        <p:nvSpPr>
          <p:cNvPr id="8" name="Rectangle 7">
            <a:extLst>
              <a:ext uri="{FF2B5EF4-FFF2-40B4-BE49-F238E27FC236}">
                <a16:creationId xmlns:a16="http://schemas.microsoft.com/office/drawing/2014/main" id="{62FC1D1E-73ED-402C-B4F9-2185C5A58C04}"/>
              </a:ext>
            </a:extLst>
          </p:cNvPr>
          <p:cNvSpPr/>
          <p:nvPr/>
        </p:nvSpPr>
        <p:spPr>
          <a:xfrm>
            <a:off x="4733925" y="2236778"/>
            <a:ext cx="2724150" cy="212725"/>
          </a:xfrm>
          <a:prstGeom prst="rect">
            <a:avLst/>
          </a:prstGeom>
          <a:solidFill>
            <a:srgbClr val="04B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27228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E0B7-A126-ED8E-1BEB-AA2DB70BC43F}"/>
              </a:ext>
            </a:extLst>
          </p:cNvPr>
          <p:cNvSpPr>
            <a:spLocks noGrp="1"/>
          </p:cNvSpPr>
          <p:nvPr>
            <p:ph type="title"/>
          </p:nvPr>
        </p:nvSpPr>
        <p:spPr/>
        <p:txBody>
          <a:bodyPr/>
          <a:lstStyle/>
          <a:p>
            <a:r>
              <a:rPr lang="en-US" b="1" dirty="0">
                <a:solidFill>
                  <a:srgbClr val="093640"/>
                </a:solidFill>
              </a:rPr>
              <a:t>Challenges (A) -Temporal Changes</a:t>
            </a:r>
            <a:br>
              <a:rPr lang="en-US" b="1" dirty="0">
                <a:solidFill>
                  <a:srgbClr val="093640"/>
                </a:solidFill>
              </a:rPr>
            </a:br>
            <a:endParaRPr lang="en-IL" b="1" dirty="0">
              <a:solidFill>
                <a:srgbClr val="093640"/>
              </a:solidFill>
            </a:endParaRPr>
          </a:p>
        </p:txBody>
      </p:sp>
      <p:sp>
        <p:nvSpPr>
          <p:cNvPr id="3" name="Content Placeholder 2">
            <a:extLst>
              <a:ext uri="{FF2B5EF4-FFF2-40B4-BE49-F238E27FC236}">
                <a16:creationId xmlns:a16="http://schemas.microsoft.com/office/drawing/2014/main" id="{7CE70865-EE7B-2603-6A11-1324AAAB20B6}"/>
              </a:ext>
            </a:extLst>
          </p:cNvPr>
          <p:cNvSpPr>
            <a:spLocks noGrp="1"/>
          </p:cNvSpPr>
          <p:nvPr>
            <p:ph idx="1"/>
          </p:nvPr>
        </p:nvSpPr>
        <p:spPr>
          <a:xfrm>
            <a:off x="838200" y="1825625"/>
            <a:ext cx="10515600" cy="1059618"/>
          </a:xfrm>
        </p:spPr>
        <p:txBody>
          <a:bodyPr>
            <a:normAutofit fontScale="92500"/>
          </a:bodyPr>
          <a:lstStyle/>
          <a:p>
            <a:pPr marL="0" indent="0">
              <a:buNone/>
            </a:pPr>
            <a:r>
              <a:rPr lang="en-US" dirty="0"/>
              <a:t>At any given location, the background changes over time as the seasons change. Below, you can see a single location at three different points in time.</a:t>
            </a:r>
          </a:p>
          <a:p>
            <a:pPr marL="0" indent="0">
              <a:buNone/>
            </a:pPr>
            <a:endParaRPr lang="en-US" dirty="0"/>
          </a:p>
        </p:txBody>
      </p:sp>
      <p:sp>
        <p:nvSpPr>
          <p:cNvPr id="4" name="Date Placeholder 3">
            <a:extLst>
              <a:ext uri="{FF2B5EF4-FFF2-40B4-BE49-F238E27FC236}">
                <a16:creationId xmlns:a16="http://schemas.microsoft.com/office/drawing/2014/main" id="{D45E2EA5-312C-1738-C6B0-752D6A0A1B88}"/>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DA42EDE2-F01A-5153-DEDF-545899316626}"/>
              </a:ext>
            </a:extLst>
          </p:cNvPr>
          <p:cNvSpPr>
            <a:spLocks noGrp="1"/>
          </p:cNvSpPr>
          <p:nvPr>
            <p:ph type="sldNum" sz="quarter" idx="12"/>
          </p:nvPr>
        </p:nvSpPr>
        <p:spPr/>
        <p:txBody>
          <a:bodyPr/>
          <a:lstStyle/>
          <a:p>
            <a:fld id="{D9D452A8-681F-46F3-9C0D-900CA8D1BE65}" type="slidenum">
              <a:rPr lang="en-IL" smtClean="0"/>
              <a:t>11</a:t>
            </a:fld>
            <a:endParaRPr lang="en-IL"/>
          </a:p>
        </p:txBody>
      </p:sp>
      <p:pic>
        <p:nvPicPr>
          <p:cNvPr id="7" name="Picture 6">
            <a:extLst>
              <a:ext uri="{FF2B5EF4-FFF2-40B4-BE49-F238E27FC236}">
                <a16:creationId xmlns:a16="http://schemas.microsoft.com/office/drawing/2014/main" id="{A5E0D0EA-20BE-55BA-4345-56A6B8390499}"/>
              </a:ext>
            </a:extLst>
          </p:cNvPr>
          <p:cNvPicPr>
            <a:picLocks noChangeAspect="1"/>
          </p:cNvPicPr>
          <p:nvPr/>
        </p:nvPicPr>
        <p:blipFill>
          <a:blip r:embed="rId3"/>
          <a:stretch>
            <a:fillRect/>
          </a:stretch>
        </p:blipFill>
        <p:spPr>
          <a:xfrm>
            <a:off x="0" y="2750170"/>
            <a:ext cx="12192000" cy="2650751"/>
          </a:xfrm>
          <a:prstGeom prst="rect">
            <a:avLst/>
          </a:prstGeom>
        </p:spPr>
      </p:pic>
    </p:spTree>
    <p:extLst>
      <p:ext uri="{BB962C8B-B14F-4D97-AF65-F5344CB8AC3E}">
        <p14:creationId xmlns:p14="http://schemas.microsoft.com/office/powerpoint/2010/main" val="943023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E0B7-A126-ED8E-1BEB-AA2DB70BC43F}"/>
              </a:ext>
            </a:extLst>
          </p:cNvPr>
          <p:cNvSpPr>
            <a:spLocks noGrp="1"/>
          </p:cNvSpPr>
          <p:nvPr>
            <p:ph type="title"/>
          </p:nvPr>
        </p:nvSpPr>
        <p:spPr/>
        <p:txBody>
          <a:bodyPr/>
          <a:lstStyle/>
          <a:p>
            <a:r>
              <a:rPr lang="en-US" b="1" dirty="0">
                <a:solidFill>
                  <a:srgbClr val="093640"/>
                </a:solidFill>
              </a:rPr>
              <a:t>Challenges (A) -Non-Animal Variability</a:t>
            </a:r>
            <a:endParaRPr lang="en-IL" b="1" dirty="0">
              <a:solidFill>
                <a:srgbClr val="093640"/>
              </a:solidFill>
            </a:endParaRPr>
          </a:p>
        </p:txBody>
      </p:sp>
      <p:sp>
        <p:nvSpPr>
          <p:cNvPr id="3" name="Content Placeholder 2">
            <a:extLst>
              <a:ext uri="{FF2B5EF4-FFF2-40B4-BE49-F238E27FC236}">
                <a16:creationId xmlns:a16="http://schemas.microsoft.com/office/drawing/2014/main" id="{7CE70865-EE7B-2603-6A11-1324AAAB20B6}"/>
              </a:ext>
            </a:extLst>
          </p:cNvPr>
          <p:cNvSpPr>
            <a:spLocks noGrp="1"/>
          </p:cNvSpPr>
          <p:nvPr>
            <p:ph idx="1"/>
          </p:nvPr>
        </p:nvSpPr>
        <p:spPr>
          <a:xfrm>
            <a:off x="838200" y="1825625"/>
            <a:ext cx="10515600" cy="1059618"/>
          </a:xfrm>
        </p:spPr>
        <p:txBody>
          <a:bodyPr>
            <a:normAutofit fontScale="85000" lnSpcReduction="10000"/>
          </a:bodyPr>
          <a:lstStyle/>
          <a:p>
            <a:pPr marL="0" indent="0">
              <a:buNone/>
            </a:pPr>
            <a:r>
              <a:rPr lang="en-US" dirty="0"/>
              <a:t>What causes the non-animal images to trigger varies based on location. Some locations contain lots of vegetation, which can cause false triggers as it moves in the wind. Others are near roadways, so can be triggered by cars or bikers.</a:t>
            </a:r>
          </a:p>
        </p:txBody>
      </p:sp>
      <p:sp>
        <p:nvSpPr>
          <p:cNvPr id="4" name="Date Placeholder 3">
            <a:extLst>
              <a:ext uri="{FF2B5EF4-FFF2-40B4-BE49-F238E27FC236}">
                <a16:creationId xmlns:a16="http://schemas.microsoft.com/office/drawing/2014/main" id="{D45E2EA5-312C-1738-C6B0-752D6A0A1B88}"/>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DA42EDE2-F01A-5153-DEDF-545899316626}"/>
              </a:ext>
            </a:extLst>
          </p:cNvPr>
          <p:cNvSpPr>
            <a:spLocks noGrp="1"/>
          </p:cNvSpPr>
          <p:nvPr>
            <p:ph type="sldNum" sz="quarter" idx="12"/>
          </p:nvPr>
        </p:nvSpPr>
        <p:spPr/>
        <p:txBody>
          <a:bodyPr/>
          <a:lstStyle/>
          <a:p>
            <a:fld id="{D9D452A8-681F-46F3-9C0D-900CA8D1BE65}" type="slidenum">
              <a:rPr lang="en-IL" smtClean="0"/>
              <a:t>12</a:t>
            </a:fld>
            <a:endParaRPr lang="en-IL"/>
          </a:p>
        </p:txBody>
      </p:sp>
      <p:pic>
        <p:nvPicPr>
          <p:cNvPr id="7" name="Picture 6">
            <a:extLst>
              <a:ext uri="{FF2B5EF4-FFF2-40B4-BE49-F238E27FC236}">
                <a16:creationId xmlns:a16="http://schemas.microsoft.com/office/drawing/2014/main" id="{78729720-AE29-4260-AB00-F0C6C637D1E6}"/>
              </a:ext>
            </a:extLst>
          </p:cNvPr>
          <p:cNvPicPr>
            <a:picLocks noChangeAspect="1"/>
          </p:cNvPicPr>
          <p:nvPr/>
        </p:nvPicPr>
        <p:blipFill rotWithShape="1">
          <a:blip r:embed="rId3">
            <a:extLst>
              <a:ext uri="{28A0092B-C50C-407E-A947-70E740481C1C}">
                <a14:useLocalDpi xmlns:a14="http://schemas.microsoft.com/office/drawing/2010/main" val="0"/>
              </a:ext>
            </a:extLst>
          </a:blip>
          <a:srcRect l="503" t="49420" r="503" b="24246"/>
          <a:stretch/>
        </p:blipFill>
        <p:spPr>
          <a:xfrm>
            <a:off x="0" y="3600449"/>
            <a:ext cx="12192000" cy="2162175"/>
          </a:xfrm>
          <a:prstGeom prst="rect">
            <a:avLst/>
          </a:prstGeom>
        </p:spPr>
      </p:pic>
    </p:spTree>
    <p:extLst>
      <p:ext uri="{BB962C8B-B14F-4D97-AF65-F5344CB8AC3E}">
        <p14:creationId xmlns:p14="http://schemas.microsoft.com/office/powerpoint/2010/main" val="25196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151A73AC-2792-4CB2-BF50-3DE78F8C887D}"/>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p:txBody>
          <a:bodyPr/>
          <a:lstStyle/>
          <a:p>
            <a:r>
              <a:rPr lang="en-US" b="1" dirty="0">
                <a:solidFill>
                  <a:srgbClr val="093640"/>
                </a:solidFill>
              </a:rPr>
              <a:t>Exploratory Data Analysis – Training Set</a:t>
            </a:r>
            <a:endParaRPr lang="en-IL" b="1" dirty="0">
              <a:solidFill>
                <a:srgbClr val="093640"/>
              </a:solidFill>
            </a:endParaRPr>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13</a:t>
            </a:fld>
            <a:endParaRPr lang="en-IL"/>
          </a:p>
        </p:txBody>
      </p:sp>
      <p:graphicFrame>
        <p:nvGraphicFramePr>
          <p:cNvPr id="6" name="Table 6">
            <a:extLst>
              <a:ext uri="{FF2B5EF4-FFF2-40B4-BE49-F238E27FC236}">
                <a16:creationId xmlns:a16="http://schemas.microsoft.com/office/drawing/2014/main" id="{20C74422-CE50-F161-7C37-9A5E6D533C51}"/>
              </a:ext>
            </a:extLst>
          </p:cNvPr>
          <p:cNvGraphicFramePr>
            <a:graphicFrameLocks noGrp="1"/>
          </p:cNvGraphicFramePr>
          <p:nvPr>
            <p:extLst>
              <p:ext uri="{D42A27DB-BD31-4B8C-83A1-F6EECF244321}">
                <p14:modId xmlns:p14="http://schemas.microsoft.com/office/powerpoint/2010/main" val="1366074208"/>
              </p:ext>
            </p:extLst>
          </p:nvPr>
        </p:nvGraphicFramePr>
        <p:xfrm>
          <a:off x="838198" y="1916113"/>
          <a:ext cx="10515599" cy="3088610"/>
        </p:xfrm>
        <a:graphic>
          <a:graphicData uri="http://schemas.openxmlformats.org/drawingml/2006/table">
            <a:tbl>
              <a:tblPr firstRow="1" bandRow="1">
                <a:tableStyleId>{5940675A-B579-460E-94D1-54222C63F5DA}</a:tableStyleId>
              </a:tblPr>
              <a:tblGrid>
                <a:gridCol w="4197200">
                  <a:extLst>
                    <a:ext uri="{9D8B030D-6E8A-4147-A177-3AD203B41FA5}">
                      <a16:colId xmlns:a16="http://schemas.microsoft.com/office/drawing/2014/main" val="528145566"/>
                    </a:ext>
                  </a:extLst>
                </a:gridCol>
                <a:gridCol w="1651729">
                  <a:extLst>
                    <a:ext uri="{9D8B030D-6E8A-4147-A177-3AD203B41FA5}">
                      <a16:colId xmlns:a16="http://schemas.microsoft.com/office/drawing/2014/main" val="2321212453"/>
                    </a:ext>
                  </a:extLst>
                </a:gridCol>
                <a:gridCol w="4666670">
                  <a:extLst>
                    <a:ext uri="{9D8B030D-6E8A-4147-A177-3AD203B41FA5}">
                      <a16:colId xmlns:a16="http://schemas.microsoft.com/office/drawing/2014/main" val="3507657219"/>
                    </a:ext>
                  </a:extLst>
                </a:gridCol>
              </a:tblGrid>
              <a:tr h="311968">
                <a:tc>
                  <a:txBody>
                    <a:bodyPr/>
                    <a:lstStyle/>
                    <a:p>
                      <a:r>
                        <a:rPr lang="en-US" dirty="0"/>
                        <a:t>Number of image files</a:t>
                      </a:r>
                      <a:endParaRPr lang="en-IL" dirty="0"/>
                    </a:p>
                  </a:txBody>
                  <a:tcPr>
                    <a:solidFill>
                      <a:srgbClr val="04BF9D">
                        <a:alpha val="20000"/>
                      </a:srgbClr>
                    </a:solidFill>
                  </a:tcPr>
                </a:tc>
                <a:tc>
                  <a:txBody>
                    <a:bodyPr/>
                    <a:lstStyle/>
                    <a:p>
                      <a:r>
                        <a:rPr lang="en-IL" dirty="0"/>
                        <a:t>196</a:t>
                      </a:r>
                      <a:r>
                        <a:rPr lang="en-US" dirty="0"/>
                        <a:t>,</a:t>
                      </a:r>
                      <a:r>
                        <a:rPr lang="en-IL" dirty="0"/>
                        <a:t>086</a:t>
                      </a:r>
                    </a:p>
                  </a:txBody>
                  <a:tcPr>
                    <a:solidFill>
                      <a:srgbClr val="04BF9D">
                        <a:alpha val="20000"/>
                      </a:srgbClr>
                    </a:solidFill>
                  </a:tcPr>
                </a:tc>
                <a:tc>
                  <a:txBody>
                    <a:bodyPr/>
                    <a:lstStyle/>
                    <a:p>
                      <a:endParaRPr lang="en-IL" dirty="0"/>
                    </a:p>
                  </a:txBody>
                  <a:tcPr>
                    <a:solidFill>
                      <a:srgbClr val="04BF9D">
                        <a:alpha val="20000"/>
                      </a:srgbClr>
                    </a:solidFill>
                  </a:tcPr>
                </a:tc>
                <a:extLst>
                  <a:ext uri="{0D108BD9-81ED-4DB2-BD59-A6C34878D82A}">
                    <a16:rowId xmlns:a16="http://schemas.microsoft.com/office/drawing/2014/main" val="1587266293"/>
                  </a:ext>
                </a:extLst>
              </a:tr>
              <a:tr h="311968">
                <a:tc>
                  <a:txBody>
                    <a:bodyPr/>
                    <a:lstStyle/>
                    <a:p>
                      <a:r>
                        <a:rPr lang="en-US" dirty="0"/>
                        <a:t>Number of entries in training csv</a:t>
                      </a:r>
                      <a:endParaRPr lang="en-IL" dirty="0"/>
                    </a:p>
                  </a:txBody>
                  <a:tcPr>
                    <a:solidFill>
                      <a:srgbClr val="04BF9D">
                        <a:alpha val="20000"/>
                      </a:srgbClr>
                    </a:solidFill>
                  </a:tcPr>
                </a:tc>
                <a:tc>
                  <a:txBody>
                    <a:bodyPr/>
                    <a:lstStyle/>
                    <a:p>
                      <a:r>
                        <a:rPr lang="en-IL" dirty="0"/>
                        <a:t>196</a:t>
                      </a:r>
                      <a:r>
                        <a:rPr lang="en-US" dirty="0"/>
                        <a:t>,</a:t>
                      </a:r>
                      <a:r>
                        <a:rPr lang="en-IL" dirty="0"/>
                        <a:t>299</a:t>
                      </a:r>
                    </a:p>
                  </a:txBody>
                  <a:tcPr>
                    <a:solidFill>
                      <a:srgbClr val="04BF9D">
                        <a:alpha val="20000"/>
                      </a:srgbClr>
                    </a:solidFill>
                  </a:tcPr>
                </a:tc>
                <a:tc>
                  <a:txBody>
                    <a:bodyPr/>
                    <a:lstStyle/>
                    <a:p>
                      <a:r>
                        <a:rPr lang="en-US" dirty="0"/>
                        <a:t>Looks like there are more entries than images</a:t>
                      </a:r>
                      <a:endParaRPr lang="en-IL" dirty="0"/>
                    </a:p>
                  </a:txBody>
                  <a:tcPr>
                    <a:solidFill>
                      <a:srgbClr val="04BF9D">
                        <a:alpha val="20000"/>
                      </a:srgbClr>
                    </a:solidFill>
                  </a:tcPr>
                </a:tc>
                <a:extLst>
                  <a:ext uri="{0D108BD9-81ED-4DB2-BD59-A6C34878D82A}">
                    <a16:rowId xmlns:a16="http://schemas.microsoft.com/office/drawing/2014/main" val="65753916"/>
                  </a:ext>
                </a:extLst>
              </a:tr>
              <a:tr h="538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image IDs in training csv</a:t>
                      </a:r>
                      <a:endParaRPr lang="en-IL" dirty="0"/>
                    </a:p>
                    <a:p>
                      <a:endParaRPr lang="en-IL" dirty="0"/>
                    </a:p>
                  </a:txBody>
                  <a:tcPr>
                    <a:solidFill>
                      <a:srgbClr val="04BF9D">
                        <a:alpha val="20000"/>
                      </a:srgbClr>
                    </a:solidFill>
                  </a:tcPr>
                </a:tc>
                <a:tc>
                  <a:txBody>
                    <a:bodyPr/>
                    <a:lstStyle/>
                    <a:p>
                      <a:r>
                        <a:rPr lang="en-IL" dirty="0"/>
                        <a:t>196</a:t>
                      </a:r>
                      <a:r>
                        <a:rPr lang="en-US" dirty="0"/>
                        <a:t>,</a:t>
                      </a:r>
                      <a:r>
                        <a:rPr lang="en-IL" dirty="0"/>
                        <a:t>086</a:t>
                      </a:r>
                    </a:p>
                  </a:txBody>
                  <a:tcPr>
                    <a:solidFill>
                      <a:srgbClr val="04BF9D">
                        <a:alpha val="20000"/>
                      </a:srgbClr>
                    </a:solidFill>
                  </a:tcPr>
                </a:tc>
                <a:tc>
                  <a:txBody>
                    <a:bodyPr/>
                    <a:lstStyle/>
                    <a:p>
                      <a:r>
                        <a:rPr lang="en-US" dirty="0"/>
                        <a:t>Some images appear more than once with different labels</a:t>
                      </a:r>
                      <a:endParaRPr lang="en-IL" dirty="0"/>
                    </a:p>
                  </a:txBody>
                  <a:tcPr>
                    <a:solidFill>
                      <a:srgbClr val="04BF9D">
                        <a:alpha val="20000"/>
                      </a:srgbClr>
                    </a:solidFill>
                  </a:tcPr>
                </a:tc>
                <a:extLst>
                  <a:ext uri="{0D108BD9-81ED-4DB2-BD59-A6C34878D82A}">
                    <a16:rowId xmlns:a16="http://schemas.microsoft.com/office/drawing/2014/main" val="4062797970"/>
                  </a:ext>
                </a:extLst>
              </a:tr>
              <a:tr h="538465">
                <a:tc>
                  <a:txBody>
                    <a:bodyPr/>
                    <a:lstStyle/>
                    <a:p>
                      <a:r>
                        <a:rPr lang="en-US" dirty="0"/>
                        <a:t>Image widths</a:t>
                      </a:r>
                      <a:endParaRPr lang="en-IL" dirty="0"/>
                    </a:p>
                  </a:txBody>
                  <a:tcPr>
                    <a:solidFill>
                      <a:srgbClr val="04BF9D">
                        <a:alpha val="20000"/>
                      </a:srgbClr>
                    </a:solidFill>
                  </a:tcPr>
                </a:tc>
                <a:tc>
                  <a:txBody>
                    <a:bodyPr/>
                    <a:lstStyle/>
                    <a:p>
                      <a:r>
                        <a:rPr lang="en-IL" dirty="0"/>
                        <a:t>1024</a:t>
                      </a:r>
                    </a:p>
                  </a:txBody>
                  <a:tcPr>
                    <a:solidFill>
                      <a:srgbClr val="04BF9D">
                        <a:alpha val="20000"/>
                      </a:srgbClr>
                    </a:solidFill>
                  </a:tcPr>
                </a:tc>
                <a:tc>
                  <a:txBody>
                    <a:bodyPr/>
                    <a:lstStyle/>
                    <a:p>
                      <a:endParaRPr lang="en-IL" dirty="0"/>
                    </a:p>
                  </a:txBody>
                  <a:tcPr>
                    <a:solidFill>
                      <a:srgbClr val="04BF9D">
                        <a:alpha val="20000"/>
                      </a:srgbClr>
                    </a:solidFill>
                  </a:tcPr>
                </a:tc>
                <a:extLst>
                  <a:ext uri="{0D108BD9-81ED-4DB2-BD59-A6C34878D82A}">
                    <a16:rowId xmlns:a16="http://schemas.microsoft.com/office/drawing/2014/main" val="2767073415"/>
                  </a:ext>
                </a:extLst>
              </a:tr>
              <a:tr h="538465">
                <a:tc>
                  <a:txBody>
                    <a:bodyPr/>
                    <a:lstStyle/>
                    <a:p>
                      <a:r>
                        <a:rPr lang="en-US" dirty="0"/>
                        <a:t>Image heights</a:t>
                      </a:r>
                      <a:endParaRPr lang="en-IL" dirty="0"/>
                    </a:p>
                  </a:txBody>
                  <a:tcPr>
                    <a:solidFill>
                      <a:srgbClr val="04BF9D">
                        <a:alpha val="20000"/>
                      </a:srgbClr>
                    </a:solidFill>
                  </a:tcPr>
                </a:tc>
                <a:tc>
                  <a:txBody>
                    <a:bodyPr/>
                    <a:lstStyle/>
                    <a:p>
                      <a:r>
                        <a:rPr lang="en-IL" dirty="0"/>
                        <a:t>747</a:t>
                      </a:r>
                      <a:r>
                        <a:rPr lang="en-US" dirty="0"/>
                        <a:t>,</a:t>
                      </a:r>
                      <a:r>
                        <a:rPr lang="en-IL" dirty="0"/>
                        <a:t> 748</a:t>
                      </a:r>
                      <a:r>
                        <a:rPr lang="en-US" dirty="0"/>
                        <a:t>,</a:t>
                      </a:r>
                      <a:r>
                        <a:rPr lang="en-IL" dirty="0"/>
                        <a:t> 768</a:t>
                      </a:r>
                    </a:p>
                  </a:txBody>
                  <a:tcPr>
                    <a:solidFill>
                      <a:srgbClr val="04BF9D">
                        <a:alpha val="20000"/>
                      </a:srgbClr>
                    </a:solidFill>
                  </a:tcPr>
                </a:tc>
                <a:tc>
                  <a:txBody>
                    <a:bodyPr/>
                    <a:lstStyle/>
                    <a:p>
                      <a:endParaRPr lang="en-IL" dirty="0"/>
                    </a:p>
                  </a:txBody>
                  <a:tcPr>
                    <a:solidFill>
                      <a:srgbClr val="04BF9D">
                        <a:alpha val="20000"/>
                      </a:srgbClr>
                    </a:solidFill>
                  </a:tcPr>
                </a:tc>
                <a:extLst>
                  <a:ext uri="{0D108BD9-81ED-4DB2-BD59-A6C34878D82A}">
                    <a16:rowId xmlns:a16="http://schemas.microsoft.com/office/drawing/2014/main" val="2112333180"/>
                  </a:ext>
                </a:extLst>
              </a:tr>
              <a:tr h="538465">
                <a:tc>
                  <a:txBody>
                    <a:bodyPr/>
                    <a:lstStyle/>
                    <a:p>
                      <a:r>
                        <a:rPr lang="en-US" dirty="0"/>
                        <a:t>Number of sequences longer than 1</a:t>
                      </a:r>
                      <a:endParaRPr lang="en-IL" dirty="0"/>
                    </a:p>
                  </a:txBody>
                  <a:tcPr>
                    <a:solidFill>
                      <a:srgbClr val="04BF9D">
                        <a:alpha val="20000"/>
                      </a:srgbClr>
                    </a:solidFill>
                  </a:tcPr>
                </a:tc>
                <a:tc>
                  <a:txBody>
                    <a:bodyPr/>
                    <a:lstStyle/>
                    <a:p>
                      <a:r>
                        <a:rPr lang="en-IL" dirty="0"/>
                        <a:t>26</a:t>
                      </a:r>
                      <a:r>
                        <a:rPr lang="en-US" dirty="0"/>
                        <a:t>,</a:t>
                      </a:r>
                      <a:r>
                        <a:rPr lang="en-IL" dirty="0"/>
                        <a:t>824</a:t>
                      </a:r>
                    </a:p>
                  </a:txBody>
                  <a:tcPr>
                    <a:solidFill>
                      <a:srgbClr val="04BF9D">
                        <a:alpha val="20000"/>
                      </a:srgbClr>
                    </a:solidFill>
                  </a:tcPr>
                </a:tc>
                <a:tc>
                  <a:txBody>
                    <a:bodyPr/>
                    <a:lstStyle/>
                    <a:p>
                      <a:r>
                        <a:rPr lang="en-US" dirty="0"/>
                        <a:t>Only 18% of sequences have more than one frame</a:t>
                      </a:r>
                      <a:endParaRPr lang="en-IL" dirty="0"/>
                    </a:p>
                  </a:txBody>
                  <a:tcPr>
                    <a:solidFill>
                      <a:srgbClr val="04BF9D">
                        <a:alpha val="20000"/>
                      </a:srgbClr>
                    </a:solidFill>
                  </a:tcPr>
                </a:tc>
                <a:extLst>
                  <a:ext uri="{0D108BD9-81ED-4DB2-BD59-A6C34878D82A}">
                    <a16:rowId xmlns:a16="http://schemas.microsoft.com/office/drawing/2014/main" val="3539531959"/>
                  </a:ext>
                </a:extLst>
              </a:tr>
            </a:tbl>
          </a:graphicData>
        </a:graphic>
      </p:graphicFrame>
    </p:spTree>
    <p:extLst>
      <p:ext uri="{BB962C8B-B14F-4D97-AF65-F5344CB8AC3E}">
        <p14:creationId xmlns:p14="http://schemas.microsoft.com/office/powerpoint/2010/main" val="335696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E44999-FE57-62CE-FED4-FB4FC56FEB13}"/>
              </a:ext>
            </a:extLst>
          </p:cNvPr>
          <p:cNvPicPr>
            <a:picLocks noChangeAspect="1"/>
          </p:cNvPicPr>
          <p:nvPr/>
        </p:nvPicPr>
        <p:blipFill>
          <a:blip r:embed="rId3"/>
          <a:stretch>
            <a:fillRect/>
          </a:stretch>
        </p:blipFill>
        <p:spPr>
          <a:xfrm>
            <a:off x="4668783" y="956016"/>
            <a:ext cx="4991894" cy="4820575"/>
          </a:xfrm>
          <a:prstGeom prst="rect">
            <a:avLst/>
          </a:prstGeom>
        </p:spPr>
      </p:pic>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p:txBody>
          <a:bodyPr/>
          <a:lstStyle/>
          <a:p>
            <a:r>
              <a:rPr lang="en-US" b="1" dirty="0">
                <a:solidFill>
                  <a:srgbClr val="093640"/>
                </a:solidFill>
              </a:rPr>
              <a:t>Exploratory Data Analysis – Training Set Imbalance</a:t>
            </a:r>
            <a:endParaRPr lang="en-IL" b="1" dirty="0">
              <a:solidFill>
                <a:srgbClr val="093640"/>
              </a:solidFill>
            </a:endParaRPr>
          </a:p>
        </p:txBody>
      </p:sp>
      <p:sp>
        <p:nvSpPr>
          <p:cNvPr id="3" name="Content Placeholder 2">
            <a:extLst>
              <a:ext uri="{FF2B5EF4-FFF2-40B4-BE49-F238E27FC236}">
                <a16:creationId xmlns:a16="http://schemas.microsoft.com/office/drawing/2014/main" id="{5DFAA232-F92D-DE46-ECD9-5E8BBB10986B}"/>
              </a:ext>
            </a:extLst>
          </p:cNvPr>
          <p:cNvSpPr>
            <a:spLocks noGrp="1"/>
          </p:cNvSpPr>
          <p:nvPr>
            <p:ph idx="1"/>
          </p:nvPr>
        </p:nvSpPr>
        <p:spPr>
          <a:xfrm>
            <a:off x="838200" y="5767065"/>
            <a:ext cx="10153072" cy="625968"/>
          </a:xfrm>
          <a:ln>
            <a:solidFill>
              <a:schemeClr val="tx1"/>
            </a:solidFill>
          </a:ln>
        </p:spPr>
        <p:txBody>
          <a:bodyPr>
            <a:normAutofit fontScale="62500" lnSpcReduction="20000"/>
          </a:bodyPr>
          <a:lstStyle/>
          <a:p>
            <a:r>
              <a:rPr lang="en-US" dirty="0"/>
              <a:t>Several categories are severely under-represented</a:t>
            </a:r>
          </a:p>
          <a:p>
            <a:r>
              <a:rPr lang="en-US" dirty="0"/>
              <a:t>Only 14 labels out of 23 are present in the training set</a:t>
            </a:r>
            <a:endParaRPr lang="en-IL" dirty="0"/>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14</a:t>
            </a:fld>
            <a:endParaRPr lang="en-IL"/>
          </a:p>
        </p:txBody>
      </p:sp>
      <p:pic>
        <p:nvPicPr>
          <p:cNvPr id="8" name="Picture 7">
            <a:extLst>
              <a:ext uri="{FF2B5EF4-FFF2-40B4-BE49-F238E27FC236}">
                <a16:creationId xmlns:a16="http://schemas.microsoft.com/office/drawing/2014/main" id="{ED022AE5-67E0-AF37-99B1-27281BD2652F}"/>
              </a:ext>
            </a:extLst>
          </p:cNvPr>
          <p:cNvPicPr>
            <a:picLocks noChangeAspect="1"/>
          </p:cNvPicPr>
          <p:nvPr/>
        </p:nvPicPr>
        <p:blipFill>
          <a:blip r:embed="rId4"/>
          <a:stretch>
            <a:fillRect/>
          </a:stretch>
        </p:blipFill>
        <p:spPr>
          <a:xfrm>
            <a:off x="2725674" y="1835538"/>
            <a:ext cx="1667108" cy="3134162"/>
          </a:xfrm>
          <a:prstGeom prst="rect">
            <a:avLst/>
          </a:prstGeom>
        </p:spPr>
      </p:pic>
    </p:spTree>
    <p:extLst>
      <p:ext uri="{BB962C8B-B14F-4D97-AF65-F5344CB8AC3E}">
        <p14:creationId xmlns:p14="http://schemas.microsoft.com/office/powerpoint/2010/main" val="1640644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F85B9DB6-07C9-4AAE-904B-A2F58A464177}"/>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p:txBody>
          <a:bodyPr/>
          <a:lstStyle/>
          <a:p>
            <a:r>
              <a:rPr lang="en-US" b="1" dirty="0">
                <a:solidFill>
                  <a:srgbClr val="093640"/>
                </a:solidFill>
              </a:rPr>
              <a:t>Exploratory Data Analysis – Training Set Enrichment</a:t>
            </a:r>
            <a:endParaRPr lang="en-IL" b="1" dirty="0">
              <a:solidFill>
                <a:srgbClr val="093640"/>
              </a:solidFill>
            </a:endParaRPr>
          </a:p>
        </p:txBody>
      </p:sp>
      <p:sp>
        <p:nvSpPr>
          <p:cNvPr id="3" name="Content Placeholder 2">
            <a:extLst>
              <a:ext uri="{FF2B5EF4-FFF2-40B4-BE49-F238E27FC236}">
                <a16:creationId xmlns:a16="http://schemas.microsoft.com/office/drawing/2014/main" id="{5DFAA232-F92D-DE46-ECD9-5E8BBB10986B}"/>
              </a:ext>
            </a:extLst>
          </p:cNvPr>
          <p:cNvSpPr>
            <a:spLocks noGrp="1"/>
          </p:cNvSpPr>
          <p:nvPr>
            <p:ph idx="1"/>
          </p:nvPr>
        </p:nvSpPr>
        <p:spPr/>
        <p:txBody>
          <a:bodyPr/>
          <a:lstStyle/>
          <a:p>
            <a:r>
              <a:rPr lang="en-US" dirty="0"/>
              <a:t>To address challenge B, we have enrich the training data by inclusion of the “</a:t>
            </a:r>
            <a:r>
              <a:rPr lang="en-US" dirty="0" err="1"/>
              <a:t>iNaturalist</a:t>
            </a:r>
            <a:r>
              <a:rPr lang="en-US" dirty="0"/>
              <a:t> 2019”, as suggested in [1] and [2].</a:t>
            </a:r>
            <a:endParaRPr lang="en-IL" dirty="0"/>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15</a:t>
            </a:fld>
            <a:endParaRPr lang="en-IL"/>
          </a:p>
        </p:txBody>
      </p:sp>
      <p:graphicFrame>
        <p:nvGraphicFramePr>
          <p:cNvPr id="6" name="Table 6">
            <a:extLst>
              <a:ext uri="{FF2B5EF4-FFF2-40B4-BE49-F238E27FC236}">
                <a16:creationId xmlns:a16="http://schemas.microsoft.com/office/drawing/2014/main" id="{4834502E-29F3-41ED-82F8-EA1B9549C82F}"/>
              </a:ext>
            </a:extLst>
          </p:cNvPr>
          <p:cNvGraphicFramePr>
            <a:graphicFrameLocks noGrp="1"/>
          </p:cNvGraphicFramePr>
          <p:nvPr>
            <p:extLst>
              <p:ext uri="{D42A27DB-BD31-4B8C-83A1-F6EECF244321}">
                <p14:modId xmlns:p14="http://schemas.microsoft.com/office/powerpoint/2010/main" val="1124539569"/>
              </p:ext>
            </p:extLst>
          </p:nvPr>
        </p:nvGraphicFramePr>
        <p:xfrm>
          <a:off x="833020" y="2817486"/>
          <a:ext cx="10850980" cy="2448530"/>
        </p:xfrm>
        <a:graphic>
          <a:graphicData uri="http://schemas.openxmlformats.org/drawingml/2006/table">
            <a:tbl>
              <a:tblPr firstRow="1" bandRow="1">
                <a:tableStyleId>{5940675A-B579-460E-94D1-54222C63F5DA}</a:tableStyleId>
              </a:tblPr>
              <a:tblGrid>
                <a:gridCol w="4331064">
                  <a:extLst>
                    <a:ext uri="{9D8B030D-6E8A-4147-A177-3AD203B41FA5}">
                      <a16:colId xmlns:a16="http://schemas.microsoft.com/office/drawing/2014/main" val="528145566"/>
                    </a:ext>
                  </a:extLst>
                </a:gridCol>
                <a:gridCol w="4765007">
                  <a:extLst>
                    <a:ext uri="{9D8B030D-6E8A-4147-A177-3AD203B41FA5}">
                      <a16:colId xmlns:a16="http://schemas.microsoft.com/office/drawing/2014/main" val="2321212453"/>
                    </a:ext>
                  </a:extLst>
                </a:gridCol>
                <a:gridCol w="1754909">
                  <a:extLst>
                    <a:ext uri="{9D8B030D-6E8A-4147-A177-3AD203B41FA5}">
                      <a16:colId xmlns:a16="http://schemas.microsoft.com/office/drawing/2014/main" val="3507657219"/>
                    </a:ext>
                  </a:extLst>
                </a:gridCol>
              </a:tblGrid>
              <a:tr h="311968">
                <a:tc>
                  <a:txBody>
                    <a:bodyPr/>
                    <a:lstStyle/>
                    <a:p>
                      <a:r>
                        <a:rPr lang="en-US" dirty="0"/>
                        <a:t>Number of image files</a:t>
                      </a:r>
                      <a:endParaRPr lang="en-IL" dirty="0"/>
                    </a:p>
                  </a:txBody>
                  <a:tcPr>
                    <a:solidFill>
                      <a:srgbClr val="04BF9D">
                        <a:alpha val="20000"/>
                      </a:srgbClr>
                    </a:solidFill>
                  </a:tcPr>
                </a:tc>
                <a:tc>
                  <a:txBody>
                    <a:bodyPr/>
                    <a:lstStyle/>
                    <a:p>
                      <a:r>
                        <a:rPr lang="en-IL" dirty="0"/>
                        <a:t>25</a:t>
                      </a:r>
                      <a:r>
                        <a:rPr lang="en-US" dirty="0"/>
                        <a:t>,</a:t>
                      </a:r>
                      <a:r>
                        <a:rPr lang="en-IL" dirty="0"/>
                        <a:t>263</a:t>
                      </a:r>
                    </a:p>
                  </a:txBody>
                  <a:tcPr>
                    <a:solidFill>
                      <a:srgbClr val="04BF9D">
                        <a:alpha val="20000"/>
                      </a:srgbClr>
                    </a:solidFill>
                  </a:tcPr>
                </a:tc>
                <a:tc>
                  <a:txBody>
                    <a:bodyPr/>
                    <a:lstStyle/>
                    <a:p>
                      <a:endParaRPr lang="en-IL" dirty="0"/>
                    </a:p>
                  </a:txBody>
                  <a:tcPr>
                    <a:solidFill>
                      <a:srgbClr val="04BF9D">
                        <a:alpha val="20000"/>
                      </a:srgbClr>
                    </a:solidFill>
                  </a:tcPr>
                </a:tc>
                <a:extLst>
                  <a:ext uri="{0D108BD9-81ED-4DB2-BD59-A6C34878D82A}">
                    <a16:rowId xmlns:a16="http://schemas.microsoft.com/office/drawing/2014/main" val="1587266293"/>
                  </a:ext>
                </a:extLst>
              </a:tr>
              <a:tr h="311968">
                <a:tc>
                  <a:txBody>
                    <a:bodyPr/>
                    <a:lstStyle/>
                    <a:p>
                      <a:r>
                        <a:rPr lang="en-US" dirty="0"/>
                        <a:t>Number of entries in training csv</a:t>
                      </a:r>
                      <a:endParaRPr lang="en-IL" dirty="0"/>
                    </a:p>
                  </a:txBody>
                  <a:tcPr>
                    <a:solidFill>
                      <a:srgbClr val="04BF9D">
                        <a:alpha val="20000"/>
                      </a:srgbClr>
                    </a:solidFill>
                  </a:tcPr>
                </a:tc>
                <a:tc>
                  <a:txBody>
                    <a:bodyPr/>
                    <a:lstStyle/>
                    <a:p>
                      <a:r>
                        <a:rPr lang="en-IL" dirty="0"/>
                        <a:t>25</a:t>
                      </a:r>
                      <a:r>
                        <a:rPr lang="en-US" dirty="0"/>
                        <a:t>,</a:t>
                      </a:r>
                      <a:r>
                        <a:rPr lang="en-IL" dirty="0"/>
                        <a:t>263</a:t>
                      </a:r>
                    </a:p>
                  </a:txBody>
                  <a:tcPr>
                    <a:solidFill>
                      <a:srgbClr val="04BF9D">
                        <a:alpha val="20000"/>
                      </a:srgbClr>
                    </a:solidFill>
                  </a:tcPr>
                </a:tc>
                <a:tc>
                  <a:txBody>
                    <a:bodyPr/>
                    <a:lstStyle/>
                    <a:p>
                      <a:endParaRPr lang="en-IL" dirty="0"/>
                    </a:p>
                  </a:txBody>
                  <a:tcPr>
                    <a:solidFill>
                      <a:srgbClr val="04BF9D">
                        <a:alpha val="20000"/>
                      </a:srgbClr>
                    </a:solidFill>
                  </a:tcPr>
                </a:tc>
                <a:extLst>
                  <a:ext uri="{0D108BD9-81ED-4DB2-BD59-A6C34878D82A}">
                    <a16:rowId xmlns:a16="http://schemas.microsoft.com/office/drawing/2014/main" val="65753916"/>
                  </a:ext>
                </a:extLst>
              </a:tr>
              <a:tr h="538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image IDs in training csv</a:t>
                      </a:r>
                      <a:endParaRPr lang="en-IL" dirty="0"/>
                    </a:p>
                    <a:p>
                      <a:endParaRPr lang="en-IL" dirty="0"/>
                    </a:p>
                  </a:txBody>
                  <a:tcPr>
                    <a:solidFill>
                      <a:srgbClr val="04BF9D">
                        <a:alpha val="20000"/>
                      </a:srgbClr>
                    </a:solidFill>
                  </a:tcPr>
                </a:tc>
                <a:tc>
                  <a:txBody>
                    <a:bodyPr/>
                    <a:lstStyle/>
                    <a:p>
                      <a:r>
                        <a:rPr lang="en-IL" dirty="0"/>
                        <a:t>25</a:t>
                      </a:r>
                      <a:r>
                        <a:rPr lang="en-US" dirty="0"/>
                        <a:t>,</a:t>
                      </a:r>
                      <a:r>
                        <a:rPr lang="en-IL" dirty="0"/>
                        <a:t>263</a:t>
                      </a:r>
                    </a:p>
                  </a:txBody>
                  <a:tcPr>
                    <a:solidFill>
                      <a:srgbClr val="04BF9D">
                        <a:alpha val="20000"/>
                      </a:srgbClr>
                    </a:solidFill>
                  </a:tcPr>
                </a:tc>
                <a:tc>
                  <a:txBody>
                    <a:bodyPr/>
                    <a:lstStyle/>
                    <a:p>
                      <a:r>
                        <a:rPr lang="en-US" dirty="0"/>
                        <a:t>No duplicates</a:t>
                      </a:r>
                      <a:endParaRPr lang="en-IL" dirty="0"/>
                    </a:p>
                  </a:txBody>
                  <a:tcPr>
                    <a:solidFill>
                      <a:srgbClr val="04BF9D">
                        <a:alpha val="20000"/>
                      </a:srgbClr>
                    </a:solidFill>
                  </a:tcPr>
                </a:tc>
                <a:extLst>
                  <a:ext uri="{0D108BD9-81ED-4DB2-BD59-A6C34878D82A}">
                    <a16:rowId xmlns:a16="http://schemas.microsoft.com/office/drawing/2014/main" val="4062797970"/>
                  </a:ext>
                </a:extLst>
              </a:tr>
              <a:tr h="538465">
                <a:tc>
                  <a:txBody>
                    <a:bodyPr/>
                    <a:lstStyle/>
                    <a:p>
                      <a:r>
                        <a:rPr lang="en-US" dirty="0"/>
                        <a:t>Image widths</a:t>
                      </a:r>
                      <a:endParaRPr lang="en-IL" dirty="0"/>
                    </a:p>
                  </a:txBody>
                  <a:tcPr>
                    <a:solidFill>
                      <a:srgbClr val="04BF9D">
                        <a:alpha val="20000"/>
                      </a:srgbClr>
                    </a:solidFill>
                  </a:tcPr>
                </a:tc>
                <a:tc>
                  <a:txBody>
                    <a:bodyPr/>
                    <a:lstStyle/>
                    <a:p>
                      <a:r>
                        <a:rPr lang="en-US" dirty="0"/>
                        <a:t>284 different values from 163 to 800</a:t>
                      </a:r>
                      <a:endParaRPr lang="en-IL" dirty="0"/>
                    </a:p>
                  </a:txBody>
                  <a:tcPr>
                    <a:solidFill>
                      <a:srgbClr val="04BF9D">
                        <a:alpha val="20000"/>
                      </a:srgbClr>
                    </a:solidFill>
                  </a:tcPr>
                </a:tc>
                <a:tc>
                  <a:txBody>
                    <a:bodyPr/>
                    <a:lstStyle/>
                    <a:p>
                      <a:endParaRPr lang="en-IL" dirty="0"/>
                    </a:p>
                  </a:txBody>
                  <a:tcPr>
                    <a:solidFill>
                      <a:srgbClr val="04BF9D">
                        <a:alpha val="20000"/>
                      </a:srgbClr>
                    </a:solidFill>
                  </a:tcPr>
                </a:tc>
                <a:extLst>
                  <a:ext uri="{0D108BD9-81ED-4DB2-BD59-A6C34878D82A}">
                    <a16:rowId xmlns:a16="http://schemas.microsoft.com/office/drawing/2014/main" val="2767073415"/>
                  </a:ext>
                </a:extLst>
              </a:tr>
              <a:tr h="538465">
                <a:tc>
                  <a:txBody>
                    <a:bodyPr/>
                    <a:lstStyle/>
                    <a:p>
                      <a:r>
                        <a:rPr lang="en-US" dirty="0"/>
                        <a:t>Image heights</a:t>
                      </a:r>
                      <a:endParaRPr lang="en-IL" dirty="0"/>
                    </a:p>
                  </a:txBody>
                  <a:tcPr>
                    <a:solidFill>
                      <a:srgbClr val="04BF9D">
                        <a:alpha val="20000"/>
                      </a:srgbClr>
                    </a:solidFill>
                  </a:tcPr>
                </a:tc>
                <a:tc>
                  <a:txBody>
                    <a:bodyPr/>
                    <a:lstStyle/>
                    <a:p>
                      <a:r>
                        <a:rPr lang="en-IL" dirty="0"/>
                        <a:t>469</a:t>
                      </a:r>
                      <a:r>
                        <a:rPr lang="en-US" dirty="0"/>
                        <a:t> different values from 150 to 800</a:t>
                      </a:r>
                      <a:endParaRPr lang="en-IL" dirty="0"/>
                    </a:p>
                  </a:txBody>
                  <a:tcPr>
                    <a:solidFill>
                      <a:srgbClr val="04BF9D">
                        <a:alpha val="20000"/>
                      </a:srgbClr>
                    </a:solidFill>
                  </a:tcPr>
                </a:tc>
                <a:tc>
                  <a:txBody>
                    <a:bodyPr/>
                    <a:lstStyle/>
                    <a:p>
                      <a:endParaRPr lang="en-IL" dirty="0"/>
                    </a:p>
                  </a:txBody>
                  <a:tcPr>
                    <a:solidFill>
                      <a:srgbClr val="04BF9D">
                        <a:alpha val="20000"/>
                      </a:srgbClr>
                    </a:solidFill>
                  </a:tcPr>
                </a:tc>
                <a:extLst>
                  <a:ext uri="{0D108BD9-81ED-4DB2-BD59-A6C34878D82A}">
                    <a16:rowId xmlns:a16="http://schemas.microsoft.com/office/drawing/2014/main" val="2112333180"/>
                  </a:ext>
                </a:extLst>
              </a:tr>
            </a:tbl>
          </a:graphicData>
        </a:graphic>
      </p:graphicFrame>
    </p:spTree>
    <p:extLst>
      <p:ext uri="{BB962C8B-B14F-4D97-AF65-F5344CB8AC3E}">
        <p14:creationId xmlns:p14="http://schemas.microsoft.com/office/powerpoint/2010/main" val="343413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a:xfrm>
            <a:off x="838200" y="365126"/>
            <a:ext cx="10515600" cy="625968"/>
          </a:xfrm>
        </p:spPr>
        <p:txBody>
          <a:bodyPr>
            <a:normAutofit fontScale="90000"/>
          </a:bodyPr>
          <a:lstStyle/>
          <a:p>
            <a:r>
              <a:rPr lang="en-US" b="1" dirty="0">
                <a:solidFill>
                  <a:srgbClr val="093640"/>
                </a:solidFill>
              </a:rPr>
              <a:t>Exploratory Data Analysis – “</a:t>
            </a:r>
            <a:r>
              <a:rPr lang="en-US" b="1" dirty="0" err="1">
                <a:solidFill>
                  <a:srgbClr val="093640"/>
                </a:solidFill>
              </a:rPr>
              <a:t>iNaturalist</a:t>
            </a:r>
            <a:r>
              <a:rPr lang="en-US" b="1" dirty="0">
                <a:solidFill>
                  <a:srgbClr val="093640"/>
                </a:solidFill>
              </a:rPr>
              <a:t> 2019”</a:t>
            </a:r>
            <a:endParaRPr lang="en-IL" b="1" dirty="0">
              <a:solidFill>
                <a:srgbClr val="093640"/>
              </a:solidFill>
            </a:endParaRPr>
          </a:p>
        </p:txBody>
      </p:sp>
      <p:sp>
        <p:nvSpPr>
          <p:cNvPr id="3" name="Content Placeholder 2">
            <a:extLst>
              <a:ext uri="{FF2B5EF4-FFF2-40B4-BE49-F238E27FC236}">
                <a16:creationId xmlns:a16="http://schemas.microsoft.com/office/drawing/2014/main" id="{5DFAA232-F92D-DE46-ECD9-5E8BBB10986B}"/>
              </a:ext>
            </a:extLst>
          </p:cNvPr>
          <p:cNvSpPr>
            <a:spLocks noGrp="1"/>
          </p:cNvSpPr>
          <p:nvPr>
            <p:ph idx="1"/>
          </p:nvPr>
        </p:nvSpPr>
        <p:spPr>
          <a:xfrm>
            <a:off x="2327564" y="5767065"/>
            <a:ext cx="8663708" cy="625968"/>
          </a:xfrm>
          <a:ln>
            <a:solidFill>
              <a:schemeClr val="tx1"/>
            </a:solidFill>
          </a:ln>
        </p:spPr>
        <p:txBody>
          <a:bodyPr>
            <a:normAutofit fontScale="62500" lnSpcReduction="20000"/>
          </a:bodyPr>
          <a:lstStyle/>
          <a:p>
            <a:r>
              <a:rPr lang="en-US" dirty="0"/>
              <a:t>There are no empty images</a:t>
            </a:r>
          </a:p>
          <a:p>
            <a:r>
              <a:rPr lang="en-US" dirty="0"/>
              <a:t>20 labels out of 23 are present in this dataset</a:t>
            </a:r>
            <a:endParaRPr lang="en-IL" dirty="0"/>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16</a:t>
            </a:fld>
            <a:endParaRPr lang="en-IL"/>
          </a:p>
        </p:txBody>
      </p:sp>
      <p:pic>
        <p:nvPicPr>
          <p:cNvPr id="7" name="Picture 6">
            <a:extLst>
              <a:ext uri="{FF2B5EF4-FFF2-40B4-BE49-F238E27FC236}">
                <a16:creationId xmlns:a16="http://schemas.microsoft.com/office/drawing/2014/main" id="{39EC504C-FCC0-CA3A-09B1-B0CC181CDEDF}"/>
              </a:ext>
            </a:extLst>
          </p:cNvPr>
          <p:cNvPicPr>
            <a:picLocks noChangeAspect="1"/>
          </p:cNvPicPr>
          <p:nvPr/>
        </p:nvPicPr>
        <p:blipFill>
          <a:blip r:embed="rId3"/>
          <a:stretch>
            <a:fillRect/>
          </a:stretch>
        </p:blipFill>
        <p:spPr>
          <a:xfrm>
            <a:off x="0" y="1636270"/>
            <a:ext cx="2029108" cy="4391638"/>
          </a:xfrm>
          <a:prstGeom prst="rect">
            <a:avLst/>
          </a:prstGeom>
        </p:spPr>
      </p:pic>
      <p:pic>
        <p:nvPicPr>
          <p:cNvPr id="11" name="Picture 10">
            <a:extLst>
              <a:ext uri="{FF2B5EF4-FFF2-40B4-BE49-F238E27FC236}">
                <a16:creationId xmlns:a16="http://schemas.microsoft.com/office/drawing/2014/main" id="{DE1FA50F-7BBE-68F3-0284-552D1CFE924A}"/>
              </a:ext>
            </a:extLst>
          </p:cNvPr>
          <p:cNvPicPr>
            <a:picLocks noChangeAspect="1"/>
          </p:cNvPicPr>
          <p:nvPr/>
        </p:nvPicPr>
        <p:blipFill>
          <a:blip r:embed="rId4"/>
          <a:stretch>
            <a:fillRect/>
          </a:stretch>
        </p:blipFill>
        <p:spPr>
          <a:xfrm>
            <a:off x="2491180" y="1145308"/>
            <a:ext cx="5119584" cy="4406929"/>
          </a:xfrm>
          <a:prstGeom prst="rect">
            <a:avLst/>
          </a:prstGeom>
        </p:spPr>
      </p:pic>
    </p:spTree>
    <p:extLst>
      <p:ext uri="{BB962C8B-B14F-4D97-AF65-F5344CB8AC3E}">
        <p14:creationId xmlns:p14="http://schemas.microsoft.com/office/powerpoint/2010/main" val="416278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078DC8B-4002-078A-F3CE-CABADD9BF33F}"/>
              </a:ext>
            </a:extLst>
          </p:cNvPr>
          <p:cNvPicPr>
            <a:picLocks noChangeAspect="1"/>
          </p:cNvPicPr>
          <p:nvPr/>
        </p:nvPicPr>
        <p:blipFill>
          <a:blip r:embed="rId3"/>
          <a:stretch>
            <a:fillRect/>
          </a:stretch>
        </p:blipFill>
        <p:spPr>
          <a:xfrm>
            <a:off x="2530350" y="669200"/>
            <a:ext cx="5514523" cy="5358708"/>
          </a:xfrm>
          <a:prstGeom prst="rect">
            <a:avLst/>
          </a:prstGeom>
        </p:spPr>
      </p:pic>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a:xfrm>
            <a:off x="838200" y="92141"/>
            <a:ext cx="10515600" cy="625968"/>
          </a:xfrm>
        </p:spPr>
        <p:txBody>
          <a:bodyPr>
            <a:normAutofit fontScale="90000"/>
          </a:bodyPr>
          <a:lstStyle/>
          <a:p>
            <a:r>
              <a:rPr lang="en-US" b="1" dirty="0">
                <a:solidFill>
                  <a:srgbClr val="093640"/>
                </a:solidFill>
              </a:rPr>
              <a:t>Exploratory Data Analysis – Enriched Training Set</a:t>
            </a:r>
            <a:endParaRPr lang="en-IL" b="1" dirty="0">
              <a:solidFill>
                <a:srgbClr val="093640"/>
              </a:solidFill>
            </a:endParaRPr>
          </a:p>
        </p:txBody>
      </p:sp>
      <p:sp>
        <p:nvSpPr>
          <p:cNvPr id="3" name="Content Placeholder 2">
            <a:extLst>
              <a:ext uri="{FF2B5EF4-FFF2-40B4-BE49-F238E27FC236}">
                <a16:creationId xmlns:a16="http://schemas.microsoft.com/office/drawing/2014/main" id="{5DFAA232-F92D-DE46-ECD9-5E8BBB10986B}"/>
              </a:ext>
            </a:extLst>
          </p:cNvPr>
          <p:cNvSpPr>
            <a:spLocks noGrp="1"/>
          </p:cNvSpPr>
          <p:nvPr>
            <p:ph idx="1"/>
          </p:nvPr>
        </p:nvSpPr>
        <p:spPr>
          <a:xfrm>
            <a:off x="2209800" y="6080049"/>
            <a:ext cx="8663708" cy="625968"/>
          </a:xfrm>
          <a:ln>
            <a:solidFill>
              <a:schemeClr val="tx1"/>
            </a:solidFill>
          </a:ln>
        </p:spPr>
        <p:txBody>
          <a:bodyPr>
            <a:normAutofit fontScale="62500" lnSpcReduction="20000"/>
          </a:bodyPr>
          <a:lstStyle/>
          <a:p>
            <a:r>
              <a:rPr lang="en-US" dirty="0"/>
              <a:t>Empty images are still more than half of the training set</a:t>
            </a:r>
          </a:p>
          <a:p>
            <a:r>
              <a:rPr lang="en-US" b="1" dirty="0"/>
              <a:t>23 labels out of 23 </a:t>
            </a:r>
            <a:r>
              <a:rPr lang="en-US" dirty="0"/>
              <a:t>are present in this dataset</a:t>
            </a:r>
            <a:endParaRPr lang="en-IL" dirty="0"/>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17</a:t>
            </a:fld>
            <a:endParaRPr lang="en-IL"/>
          </a:p>
        </p:txBody>
      </p:sp>
      <p:pic>
        <p:nvPicPr>
          <p:cNvPr id="8" name="Picture 7">
            <a:extLst>
              <a:ext uri="{FF2B5EF4-FFF2-40B4-BE49-F238E27FC236}">
                <a16:creationId xmlns:a16="http://schemas.microsoft.com/office/drawing/2014/main" id="{51E865ED-177E-1E15-22B8-CD1EE0446E3E}"/>
              </a:ext>
            </a:extLst>
          </p:cNvPr>
          <p:cNvPicPr>
            <a:picLocks noChangeAspect="1"/>
          </p:cNvPicPr>
          <p:nvPr/>
        </p:nvPicPr>
        <p:blipFill rotWithShape="1">
          <a:blip r:embed="rId4"/>
          <a:srcRect l="5084" r="3627"/>
          <a:stretch/>
        </p:blipFill>
        <p:spPr>
          <a:xfrm>
            <a:off x="274053" y="1031094"/>
            <a:ext cx="1935747" cy="5048955"/>
          </a:xfrm>
          <a:prstGeom prst="rect">
            <a:avLst/>
          </a:prstGeom>
        </p:spPr>
      </p:pic>
    </p:spTree>
    <p:extLst>
      <p:ext uri="{BB962C8B-B14F-4D97-AF65-F5344CB8AC3E}">
        <p14:creationId xmlns:p14="http://schemas.microsoft.com/office/powerpoint/2010/main" val="3070785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a:xfrm>
            <a:off x="838200" y="231769"/>
            <a:ext cx="11287125" cy="1325563"/>
          </a:xfrm>
        </p:spPr>
        <p:txBody>
          <a:bodyPr/>
          <a:lstStyle/>
          <a:p>
            <a:r>
              <a:rPr lang="en-US" b="1" dirty="0">
                <a:solidFill>
                  <a:srgbClr val="093640"/>
                </a:solidFill>
              </a:rPr>
              <a:t>Data Pre-processing – Handling Label Imbalance</a:t>
            </a:r>
            <a:endParaRPr lang="en-IL" b="1" dirty="0">
              <a:solidFill>
                <a:srgbClr val="093640"/>
              </a:solidFill>
            </a:endParaRPr>
          </a:p>
        </p:txBody>
      </p:sp>
      <p:sp>
        <p:nvSpPr>
          <p:cNvPr id="3" name="Content Placeholder 2">
            <a:extLst>
              <a:ext uri="{FF2B5EF4-FFF2-40B4-BE49-F238E27FC236}">
                <a16:creationId xmlns:a16="http://schemas.microsoft.com/office/drawing/2014/main" id="{5DFAA232-F92D-DE46-ECD9-5E8BBB10986B}"/>
              </a:ext>
            </a:extLst>
          </p:cNvPr>
          <p:cNvSpPr>
            <a:spLocks noGrp="1"/>
          </p:cNvSpPr>
          <p:nvPr>
            <p:ph idx="1"/>
          </p:nvPr>
        </p:nvSpPr>
        <p:spPr>
          <a:xfrm>
            <a:off x="838200" y="1435100"/>
            <a:ext cx="10515600" cy="4351338"/>
          </a:xfrm>
        </p:spPr>
        <p:txBody>
          <a:bodyPr/>
          <a:lstStyle/>
          <a:p>
            <a:r>
              <a:rPr lang="en-US" dirty="0"/>
              <a:t>We have considered to improve label imbalance by under-sampling the empty images, and by oversampling labels with less than 2% representation. </a:t>
            </a:r>
          </a:p>
          <a:p>
            <a:r>
              <a:rPr lang="en-US" dirty="0"/>
              <a:t>However, those competition projects that tried re-balancing did not show improved results</a:t>
            </a:r>
            <a:endParaRPr lang="en-IL" dirty="0"/>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18</a:t>
            </a:fld>
            <a:endParaRPr lang="en-IL"/>
          </a:p>
        </p:txBody>
      </p:sp>
      <p:pic>
        <p:nvPicPr>
          <p:cNvPr id="7" name="Picture 6">
            <a:extLst>
              <a:ext uri="{FF2B5EF4-FFF2-40B4-BE49-F238E27FC236}">
                <a16:creationId xmlns:a16="http://schemas.microsoft.com/office/drawing/2014/main" id="{78697671-9241-4A28-8097-8DCF1C6DE4A9}"/>
              </a:ext>
            </a:extLst>
          </p:cNvPr>
          <p:cNvPicPr>
            <a:picLocks noChangeAspect="1"/>
          </p:cNvPicPr>
          <p:nvPr/>
        </p:nvPicPr>
        <p:blipFill rotWithShape="1">
          <a:blip r:embed="rId3">
            <a:extLst>
              <a:ext uri="{28A0092B-C50C-407E-A947-70E740481C1C}">
                <a14:useLocalDpi xmlns:a14="http://schemas.microsoft.com/office/drawing/2010/main" val="0"/>
              </a:ext>
            </a:extLst>
          </a:blip>
          <a:srcRect t="40012" b="31649"/>
          <a:stretch/>
        </p:blipFill>
        <p:spPr>
          <a:xfrm>
            <a:off x="-54197" y="4067175"/>
            <a:ext cx="12300394" cy="2324100"/>
          </a:xfrm>
          <a:prstGeom prst="rect">
            <a:avLst/>
          </a:prstGeom>
        </p:spPr>
      </p:pic>
    </p:spTree>
    <p:extLst>
      <p:ext uri="{BB962C8B-B14F-4D97-AF65-F5344CB8AC3E}">
        <p14:creationId xmlns:p14="http://schemas.microsoft.com/office/powerpoint/2010/main" val="1025109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48C92AF8-C191-4456-BD46-6E830F9A1B9E}"/>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p:txBody>
          <a:bodyPr/>
          <a:lstStyle/>
          <a:p>
            <a:r>
              <a:rPr lang="en-US" b="1" dirty="0">
                <a:solidFill>
                  <a:srgbClr val="093640"/>
                </a:solidFill>
              </a:rPr>
              <a:t>Data Pre-processing - Address the “Camera Trap Challenges” </a:t>
            </a:r>
            <a:endParaRPr lang="en-IL" b="1" dirty="0">
              <a:solidFill>
                <a:srgbClr val="093640"/>
              </a:solidFill>
            </a:endParaRPr>
          </a:p>
        </p:txBody>
      </p:sp>
      <p:sp>
        <p:nvSpPr>
          <p:cNvPr id="3" name="Content Placeholder 2">
            <a:extLst>
              <a:ext uri="{FF2B5EF4-FFF2-40B4-BE49-F238E27FC236}">
                <a16:creationId xmlns:a16="http://schemas.microsoft.com/office/drawing/2014/main" id="{5DFAA232-F92D-DE46-ECD9-5E8BBB10986B}"/>
              </a:ext>
            </a:extLst>
          </p:cNvPr>
          <p:cNvSpPr>
            <a:spLocks noGrp="1"/>
          </p:cNvSpPr>
          <p:nvPr>
            <p:ph idx="1"/>
          </p:nvPr>
        </p:nvSpPr>
        <p:spPr/>
        <p:txBody>
          <a:bodyPr>
            <a:normAutofit/>
          </a:bodyPr>
          <a:lstStyle/>
          <a:p>
            <a:r>
              <a:rPr lang="en-US" dirty="0"/>
              <a:t>Auto-white Balance – can address illumination (especially in night images), small ROI, and weather conditions challenges</a:t>
            </a:r>
          </a:p>
          <a:p>
            <a:r>
              <a:rPr lang="en-US" dirty="0"/>
              <a:t>Improve contrast – can address illumination, motion blur, occlusion, and weather conditions challenges</a:t>
            </a:r>
          </a:p>
          <a:p>
            <a:r>
              <a:rPr lang="en-US" dirty="0"/>
              <a:t>Use of bounding boxes – can address illumination, motion blur, occlusion, small ROI, and weather conditions challenges</a:t>
            </a:r>
            <a:endParaRPr lang="en-IL" dirty="0"/>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19</a:t>
            </a:fld>
            <a:endParaRPr lang="en-IL"/>
          </a:p>
        </p:txBody>
      </p:sp>
    </p:spTree>
    <p:extLst>
      <p:ext uri="{BB962C8B-B14F-4D97-AF65-F5344CB8AC3E}">
        <p14:creationId xmlns:p14="http://schemas.microsoft.com/office/powerpoint/2010/main" val="96402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3B9B8-45F5-9325-2BC7-FBACB357B6DA}"/>
              </a:ext>
            </a:extLst>
          </p:cNvPr>
          <p:cNvSpPr>
            <a:spLocks noGrp="1"/>
          </p:cNvSpPr>
          <p:nvPr>
            <p:ph type="title"/>
          </p:nvPr>
        </p:nvSpPr>
        <p:spPr/>
        <p:txBody>
          <a:bodyPr/>
          <a:lstStyle/>
          <a:p>
            <a:r>
              <a:rPr lang="en-US" b="1" dirty="0">
                <a:solidFill>
                  <a:srgbClr val="093640"/>
                </a:solidFill>
              </a:rPr>
              <a:t>Content</a:t>
            </a:r>
            <a:endParaRPr lang="en-IL" b="1" dirty="0">
              <a:solidFill>
                <a:srgbClr val="093640"/>
              </a:solidFill>
            </a:endParaRPr>
          </a:p>
        </p:txBody>
      </p:sp>
      <p:sp>
        <p:nvSpPr>
          <p:cNvPr id="3" name="Content Placeholder 2">
            <a:extLst>
              <a:ext uri="{FF2B5EF4-FFF2-40B4-BE49-F238E27FC236}">
                <a16:creationId xmlns:a16="http://schemas.microsoft.com/office/drawing/2014/main" id="{DF96E94B-DA90-5FBE-DF97-8A6F9EAE60BA}"/>
              </a:ext>
            </a:extLst>
          </p:cNvPr>
          <p:cNvSpPr>
            <a:spLocks noGrp="1"/>
          </p:cNvSpPr>
          <p:nvPr>
            <p:ph idx="1"/>
          </p:nvPr>
        </p:nvSpPr>
        <p:spPr/>
        <p:txBody>
          <a:bodyPr/>
          <a:lstStyle/>
          <a:p>
            <a:r>
              <a:rPr lang="en-US" dirty="0"/>
              <a:t>Challenges</a:t>
            </a:r>
          </a:p>
          <a:p>
            <a:r>
              <a:rPr lang="en-US" dirty="0"/>
              <a:t>Exploratory Data Analysis</a:t>
            </a:r>
          </a:p>
          <a:p>
            <a:r>
              <a:rPr lang="en-US" dirty="0"/>
              <a:t>Data Pre-processing</a:t>
            </a:r>
          </a:p>
          <a:p>
            <a:r>
              <a:rPr lang="en-US" dirty="0"/>
              <a:t>Model</a:t>
            </a:r>
          </a:p>
          <a:p>
            <a:r>
              <a:rPr lang="en-US" dirty="0"/>
              <a:t>Results</a:t>
            </a:r>
          </a:p>
          <a:p>
            <a:r>
              <a:rPr lang="en-US" dirty="0"/>
              <a:t>References</a:t>
            </a:r>
            <a:endParaRPr lang="en-IL" dirty="0"/>
          </a:p>
        </p:txBody>
      </p:sp>
      <p:sp>
        <p:nvSpPr>
          <p:cNvPr id="4" name="Date Placeholder 3">
            <a:extLst>
              <a:ext uri="{FF2B5EF4-FFF2-40B4-BE49-F238E27FC236}">
                <a16:creationId xmlns:a16="http://schemas.microsoft.com/office/drawing/2014/main" id="{ADF91179-359A-68E5-BCD1-02A7E8E24669}"/>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1E1E0C3A-0619-00DC-7766-7632FAAE7923}"/>
              </a:ext>
            </a:extLst>
          </p:cNvPr>
          <p:cNvSpPr>
            <a:spLocks noGrp="1"/>
          </p:cNvSpPr>
          <p:nvPr>
            <p:ph type="sldNum" sz="quarter" idx="12"/>
          </p:nvPr>
        </p:nvSpPr>
        <p:spPr/>
        <p:txBody>
          <a:bodyPr/>
          <a:lstStyle/>
          <a:p>
            <a:fld id="{D9D452A8-681F-46F3-9C0D-900CA8D1BE65}" type="slidenum">
              <a:rPr lang="en-IL" smtClean="0"/>
              <a:t>2</a:t>
            </a:fld>
            <a:endParaRPr lang="en-IL"/>
          </a:p>
        </p:txBody>
      </p:sp>
      <p:pic>
        <p:nvPicPr>
          <p:cNvPr id="8" name="Picture 7">
            <a:extLst>
              <a:ext uri="{FF2B5EF4-FFF2-40B4-BE49-F238E27FC236}">
                <a16:creationId xmlns:a16="http://schemas.microsoft.com/office/drawing/2014/main" id="{93E1D002-BBD7-450A-9B48-4E993F5F3F83}"/>
              </a:ext>
            </a:extLst>
          </p:cNvPr>
          <p:cNvPicPr>
            <a:picLocks noChangeAspect="1"/>
          </p:cNvPicPr>
          <p:nvPr/>
        </p:nvPicPr>
        <p:blipFill rotWithShape="1">
          <a:blip r:embed="rId3">
            <a:extLst>
              <a:ext uri="{28A0092B-C50C-407E-A947-70E740481C1C}">
                <a14:useLocalDpi xmlns:a14="http://schemas.microsoft.com/office/drawing/2010/main" val="0"/>
              </a:ext>
            </a:extLst>
          </a:blip>
          <a:srcRect l="44883" r="10469"/>
          <a:stretch/>
        </p:blipFill>
        <p:spPr>
          <a:xfrm>
            <a:off x="6748462" y="0"/>
            <a:ext cx="5443537" cy="6858000"/>
          </a:xfrm>
          <a:prstGeom prst="rect">
            <a:avLst/>
          </a:prstGeom>
        </p:spPr>
      </p:pic>
    </p:spTree>
    <p:extLst>
      <p:ext uri="{BB962C8B-B14F-4D97-AF65-F5344CB8AC3E}">
        <p14:creationId xmlns:p14="http://schemas.microsoft.com/office/powerpoint/2010/main" val="3144650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DECB0C7-864D-49EB-BD03-D73FFB10F64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a:xfrm>
            <a:off x="838200" y="18255"/>
            <a:ext cx="10515600" cy="1325563"/>
          </a:xfrm>
        </p:spPr>
        <p:txBody>
          <a:bodyPr/>
          <a:lstStyle/>
          <a:p>
            <a:r>
              <a:rPr lang="en-US" b="1" dirty="0">
                <a:solidFill>
                  <a:srgbClr val="093640"/>
                </a:solidFill>
              </a:rPr>
              <a:t>Data Pre-processing – Image Enhancement </a:t>
            </a:r>
            <a:endParaRPr lang="en-IL" b="1" dirty="0">
              <a:solidFill>
                <a:srgbClr val="093640"/>
              </a:solidFill>
            </a:endParaRPr>
          </a:p>
        </p:txBody>
      </p:sp>
      <p:sp>
        <p:nvSpPr>
          <p:cNvPr id="3" name="Content Placeholder 2">
            <a:extLst>
              <a:ext uri="{FF2B5EF4-FFF2-40B4-BE49-F238E27FC236}">
                <a16:creationId xmlns:a16="http://schemas.microsoft.com/office/drawing/2014/main" id="{5DFAA232-F92D-DE46-ECD9-5E8BBB10986B}"/>
              </a:ext>
            </a:extLst>
          </p:cNvPr>
          <p:cNvSpPr>
            <a:spLocks noGrp="1"/>
          </p:cNvSpPr>
          <p:nvPr>
            <p:ph idx="1"/>
          </p:nvPr>
        </p:nvSpPr>
        <p:spPr>
          <a:xfrm>
            <a:off x="718127" y="1413308"/>
            <a:ext cx="10515600" cy="4741429"/>
          </a:xfrm>
        </p:spPr>
        <p:txBody>
          <a:bodyPr>
            <a:normAutofit/>
          </a:bodyPr>
          <a:lstStyle/>
          <a:p>
            <a:r>
              <a:rPr lang="en-US" dirty="0"/>
              <a:t>Automatic White Balance</a:t>
            </a:r>
          </a:p>
          <a:p>
            <a:pPr lvl="1"/>
            <a:r>
              <a:rPr lang="en-US" dirty="0"/>
              <a:t>White balance is the process of removing unrealistic color casts, so that objects which appear white in person are rendered white in the image. </a:t>
            </a:r>
          </a:p>
          <a:p>
            <a:pPr lvl="1"/>
            <a:r>
              <a:rPr lang="en-US" dirty="0"/>
              <a:t>We use simple white balancing that works by independently stretching each of the input image channels to the specified range. For increased robustness it ignores the top and bottom 10% of pixel values</a:t>
            </a:r>
          </a:p>
          <a:p>
            <a:r>
              <a:rPr lang="en-US" dirty="0"/>
              <a:t>Improve contrast </a:t>
            </a:r>
          </a:p>
          <a:p>
            <a:pPr lvl="1"/>
            <a:r>
              <a:rPr lang="en-US" dirty="0"/>
              <a:t>We use CLAHE (Contrast Limited Adaptive Histogram Equalization) to improve image contrast.</a:t>
            </a:r>
          </a:p>
          <a:p>
            <a:pPr lvl="1"/>
            <a:r>
              <a:rPr lang="en-US" dirty="0"/>
              <a:t>This method allows for areas of lower local contrast to gain a higher contrast.</a:t>
            </a:r>
          </a:p>
          <a:p>
            <a:pPr lvl="1"/>
            <a:endParaRPr lang="en-US" dirty="0"/>
          </a:p>
          <a:p>
            <a:endParaRPr lang="en-IL" dirty="0"/>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20</a:t>
            </a:fld>
            <a:endParaRPr lang="en-IL"/>
          </a:p>
        </p:txBody>
      </p:sp>
    </p:spTree>
    <p:extLst>
      <p:ext uri="{BB962C8B-B14F-4D97-AF65-F5344CB8AC3E}">
        <p14:creationId xmlns:p14="http://schemas.microsoft.com/office/powerpoint/2010/main" val="367607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a:xfrm>
            <a:off x="838200" y="18255"/>
            <a:ext cx="10515600" cy="827509"/>
          </a:xfrm>
        </p:spPr>
        <p:txBody>
          <a:bodyPr/>
          <a:lstStyle/>
          <a:p>
            <a:r>
              <a:rPr lang="en-US" b="1" dirty="0">
                <a:solidFill>
                  <a:srgbClr val="093640"/>
                </a:solidFill>
              </a:rPr>
              <a:t>Data Pre-processing - Image Enhancement </a:t>
            </a:r>
            <a:endParaRPr lang="en-IL" b="1" dirty="0">
              <a:solidFill>
                <a:srgbClr val="093640"/>
              </a:solidFill>
            </a:endParaRPr>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21</a:t>
            </a:fld>
            <a:endParaRPr lang="en-IL"/>
          </a:p>
        </p:txBody>
      </p:sp>
      <p:pic>
        <p:nvPicPr>
          <p:cNvPr id="25" name="Picture 24">
            <a:extLst>
              <a:ext uri="{FF2B5EF4-FFF2-40B4-BE49-F238E27FC236}">
                <a16:creationId xmlns:a16="http://schemas.microsoft.com/office/drawing/2014/main" id="{D46C8615-80EC-7169-6100-EF38E2FFF7ED}"/>
              </a:ext>
            </a:extLst>
          </p:cNvPr>
          <p:cNvPicPr>
            <a:picLocks noChangeAspect="1"/>
          </p:cNvPicPr>
          <p:nvPr/>
        </p:nvPicPr>
        <p:blipFill>
          <a:blip r:embed="rId3"/>
          <a:stretch>
            <a:fillRect/>
          </a:stretch>
        </p:blipFill>
        <p:spPr>
          <a:xfrm>
            <a:off x="166255" y="660451"/>
            <a:ext cx="12025745" cy="5801016"/>
          </a:xfrm>
          <a:prstGeom prst="rect">
            <a:avLst/>
          </a:prstGeom>
        </p:spPr>
      </p:pic>
    </p:spTree>
    <p:extLst>
      <p:ext uri="{BB962C8B-B14F-4D97-AF65-F5344CB8AC3E}">
        <p14:creationId xmlns:p14="http://schemas.microsoft.com/office/powerpoint/2010/main" val="2671082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20E9C494-4624-44B0-8A3F-B87C63B9DE13}"/>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68249D83-C1B2-5260-B7BE-957B30E0DFC8}"/>
              </a:ext>
            </a:extLst>
          </p:cNvPr>
          <p:cNvSpPr>
            <a:spLocks noGrp="1"/>
          </p:cNvSpPr>
          <p:nvPr>
            <p:ph type="title"/>
          </p:nvPr>
        </p:nvSpPr>
        <p:spPr/>
        <p:txBody>
          <a:bodyPr/>
          <a:lstStyle/>
          <a:p>
            <a:r>
              <a:rPr lang="en-US" b="1" dirty="0">
                <a:solidFill>
                  <a:srgbClr val="093640"/>
                </a:solidFill>
              </a:rPr>
              <a:t>Data Pre-processing – Bounding Boxes</a:t>
            </a:r>
            <a:endParaRPr lang="en-IL" b="1" dirty="0">
              <a:solidFill>
                <a:srgbClr val="093640"/>
              </a:solidFill>
            </a:endParaRPr>
          </a:p>
        </p:txBody>
      </p:sp>
      <p:sp>
        <p:nvSpPr>
          <p:cNvPr id="3" name="Content Placeholder 2">
            <a:extLst>
              <a:ext uri="{FF2B5EF4-FFF2-40B4-BE49-F238E27FC236}">
                <a16:creationId xmlns:a16="http://schemas.microsoft.com/office/drawing/2014/main" id="{A8407A28-B27B-229B-1636-5D2B5826CBA4}"/>
              </a:ext>
            </a:extLst>
          </p:cNvPr>
          <p:cNvSpPr>
            <a:spLocks noGrp="1"/>
          </p:cNvSpPr>
          <p:nvPr>
            <p:ph idx="1"/>
          </p:nvPr>
        </p:nvSpPr>
        <p:spPr>
          <a:xfrm>
            <a:off x="838200" y="1454150"/>
            <a:ext cx="10515600" cy="4351338"/>
          </a:xfrm>
        </p:spPr>
        <p:txBody>
          <a:bodyPr>
            <a:normAutofit lnSpcReduction="10000"/>
          </a:bodyPr>
          <a:lstStyle/>
          <a:p>
            <a:r>
              <a:rPr lang="en-US" dirty="0"/>
              <a:t>We used bounding boxes detected by Microsoft AI for Earth </a:t>
            </a:r>
            <a:r>
              <a:rPr lang="en-US" dirty="0" err="1"/>
              <a:t>MegaDetector</a:t>
            </a:r>
            <a:r>
              <a:rPr lang="en-US" dirty="0"/>
              <a:t>, as proposed by the competition.</a:t>
            </a:r>
          </a:p>
          <a:p>
            <a:r>
              <a:rPr lang="en-US" dirty="0"/>
              <a:t>There was a problem – the data contained bounding boxes detected in the original images, and had to be scaled down to the images provided in the competition.</a:t>
            </a:r>
          </a:p>
          <a:p>
            <a:r>
              <a:rPr lang="en-US" dirty="0"/>
              <a:t>To find the original image sizes, we located the original CCT annotations json file.</a:t>
            </a:r>
          </a:p>
          <a:p>
            <a:r>
              <a:rPr lang="en-US" dirty="0"/>
              <a:t>However, we could not locate the original annotations for the test data (Idaho Fish and Game). Therefore, we deduced the scaling factor by assuming that it is the same for all images, and manually sampling some pictures. </a:t>
            </a:r>
          </a:p>
          <a:p>
            <a:endParaRPr lang="en-IL" dirty="0"/>
          </a:p>
        </p:txBody>
      </p:sp>
      <p:sp>
        <p:nvSpPr>
          <p:cNvPr id="4" name="Date Placeholder 3">
            <a:extLst>
              <a:ext uri="{FF2B5EF4-FFF2-40B4-BE49-F238E27FC236}">
                <a16:creationId xmlns:a16="http://schemas.microsoft.com/office/drawing/2014/main" id="{42C2EE0C-3150-0BB4-29A3-16078DE9EC56}"/>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A1CB870C-E143-A45F-CF05-C37FD72B4D48}"/>
              </a:ext>
            </a:extLst>
          </p:cNvPr>
          <p:cNvSpPr>
            <a:spLocks noGrp="1"/>
          </p:cNvSpPr>
          <p:nvPr>
            <p:ph type="sldNum" sz="quarter" idx="12"/>
          </p:nvPr>
        </p:nvSpPr>
        <p:spPr/>
        <p:txBody>
          <a:bodyPr/>
          <a:lstStyle/>
          <a:p>
            <a:fld id="{D9D452A8-681F-46F3-9C0D-900CA8D1BE65}" type="slidenum">
              <a:rPr lang="en-IL" smtClean="0"/>
              <a:t>22</a:t>
            </a:fld>
            <a:endParaRPr lang="en-IL"/>
          </a:p>
        </p:txBody>
      </p:sp>
    </p:spTree>
    <p:extLst>
      <p:ext uri="{BB962C8B-B14F-4D97-AF65-F5344CB8AC3E}">
        <p14:creationId xmlns:p14="http://schemas.microsoft.com/office/powerpoint/2010/main" val="2096681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FC98FB7F-197E-4036-946B-B4EF72D395B9}"/>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68249D83-C1B2-5260-B7BE-957B30E0DFC8}"/>
              </a:ext>
            </a:extLst>
          </p:cNvPr>
          <p:cNvSpPr>
            <a:spLocks noGrp="1"/>
          </p:cNvSpPr>
          <p:nvPr>
            <p:ph type="title"/>
          </p:nvPr>
        </p:nvSpPr>
        <p:spPr>
          <a:xfrm>
            <a:off x="838200" y="198438"/>
            <a:ext cx="10515600" cy="1325563"/>
          </a:xfrm>
        </p:spPr>
        <p:txBody>
          <a:bodyPr/>
          <a:lstStyle/>
          <a:p>
            <a:r>
              <a:rPr lang="en-US" b="1" dirty="0">
                <a:solidFill>
                  <a:srgbClr val="093640"/>
                </a:solidFill>
              </a:rPr>
              <a:t>Data Pre-processing – Bounding Boxes</a:t>
            </a:r>
            <a:endParaRPr lang="en-IL" b="1" dirty="0">
              <a:solidFill>
                <a:srgbClr val="093640"/>
              </a:solidFill>
            </a:endParaRPr>
          </a:p>
        </p:txBody>
      </p:sp>
      <p:sp>
        <p:nvSpPr>
          <p:cNvPr id="4" name="Date Placeholder 3">
            <a:extLst>
              <a:ext uri="{FF2B5EF4-FFF2-40B4-BE49-F238E27FC236}">
                <a16:creationId xmlns:a16="http://schemas.microsoft.com/office/drawing/2014/main" id="{42C2EE0C-3150-0BB4-29A3-16078DE9EC56}"/>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A1CB870C-E143-A45F-CF05-C37FD72B4D48}"/>
              </a:ext>
            </a:extLst>
          </p:cNvPr>
          <p:cNvSpPr>
            <a:spLocks noGrp="1"/>
          </p:cNvSpPr>
          <p:nvPr>
            <p:ph type="sldNum" sz="quarter" idx="12"/>
          </p:nvPr>
        </p:nvSpPr>
        <p:spPr/>
        <p:txBody>
          <a:bodyPr/>
          <a:lstStyle/>
          <a:p>
            <a:fld id="{D9D452A8-681F-46F3-9C0D-900CA8D1BE65}" type="slidenum">
              <a:rPr lang="en-IL" smtClean="0"/>
              <a:t>23</a:t>
            </a:fld>
            <a:endParaRPr lang="en-IL"/>
          </a:p>
        </p:txBody>
      </p:sp>
      <p:pic>
        <p:nvPicPr>
          <p:cNvPr id="15" name="Picture 14">
            <a:extLst>
              <a:ext uri="{FF2B5EF4-FFF2-40B4-BE49-F238E27FC236}">
                <a16:creationId xmlns:a16="http://schemas.microsoft.com/office/drawing/2014/main" id="{30F96AA0-D4C5-5947-C902-46C5773EB851}"/>
              </a:ext>
            </a:extLst>
          </p:cNvPr>
          <p:cNvPicPr>
            <a:picLocks noChangeAspect="1"/>
          </p:cNvPicPr>
          <p:nvPr/>
        </p:nvPicPr>
        <p:blipFill>
          <a:blip r:embed="rId4"/>
          <a:stretch>
            <a:fillRect/>
          </a:stretch>
        </p:blipFill>
        <p:spPr>
          <a:xfrm>
            <a:off x="78300" y="1339273"/>
            <a:ext cx="5881623" cy="4380047"/>
          </a:xfrm>
          <a:prstGeom prst="rect">
            <a:avLst/>
          </a:prstGeom>
        </p:spPr>
      </p:pic>
      <p:pic>
        <p:nvPicPr>
          <p:cNvPr id="17" name="Picture 16">
            <a:extLst>
              <a:ext uri="{FF2B5EF4-FFF2-40B4-BE49-F238E27FC236}">
                <a16:creationId xmlns:a16="http://schemas.microsoft.com/office/drawing/2014/main" id="{32984769-A0A8-2D33-C4AF-F46DB268B140}"/>
              </a:ext>
            </a:extLst>
          </p:cNvPr>
          <p:cNvPicPr>
            <a:picLocks noChangeAspect="1"/>
          </p:cNvPicPr>
          <p:nvPr/>
        </p:nvPicPr>
        <p:blipFill>
          <a:blip r:embed="rId5"/>
          <a:stretch>
            <a:fillRect/>
          </a:stretch>
        </p:blipFill>
        <p:spPr>
          <a:xfrm>
            <a:off x="6158373" y="1339273"/>
            <a:ext cx="5955327" cy="4380047"/>
          </a:xfrm>
          <a:prstGeom prst="rect">
            <a:avLst/>
          </a:prstGeom>
        </p:spPr>
      </p:pic>
    </p:spTree>
    <p:extLst>
      <p:ext uri="{BB962C8B-B14F-4D97-AF65-F5344CB8AC3E}">
        <p14:creationId xmlns:p14="http://schemas.microsoft.com/office/powerpoint/2010/main" val="4204545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EBB38B36-0F60-4CEE-A146-148533DC1724}"/>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p:txBody>
          <a:bodyPr/>
          <a:lstStyle/>
          <a:p>
            <a:r>
              <a:rPr lang="en-US" b="1" dirty="0">
                <a:solidFill>
                  <a:srgbClr val="093640"/>
                </a:solidFill>
              </a:rPr>
              <a:t>Model Architecture</a:t>
            </a:r>
            <a:endParaRPr lang="en-IL" b="1" dirty="0">
              <a:solidFill>
                <a:srgbClr val="093640"/>
              </a:solidFill>
            </a:endParaRPr>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24</a:t>
            </a:fld>
            <a:endParaRPr lang="en-IL"/>
          </a:p>
        </p:txBody>
      </p:sp>
      <p:graphicFrame>
        <p:nvGraphicFramePr>
          <p:cNvPr id="8" name="Diagram 7">
            <a:extLst>
              <a:ext uri="{FF2B5EF4-FFF2-40B4-BE49-F238E27FC236}">
                <a16:creationId xmlns:a16="http://schemas.microsoft.com/office/drawing/2014/main" id="{3E84A9FE-2A6F-C67D-890B-EE43802D63CE}"/>
              </a:ext>
            </a:extLst>
          </p:cNvPr>
          <p:cNvGraphicFramePr/>
          <p:nvPr>
            <p:extLst>
              <p:ext uri="{D42A27DB-BD31-4B8C-83A1-F6EECF244321}">
                <p14:modId xmlns:p14="http://schemas.microsoft.com/office/powerpoint/2010/main" val="571686949"/>
              </p:ext>
            </p:extLst>
          </p:nvPr>
        </p:nvGraphicFramePr>
        <p:xfrm>
          <a:off x="536895" y="1526797"/>
          <a:ext cx="10939243" cy="21028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8408330F-B216-D931-790E-1EC8C8DD1C56}"/>
              </a:ext>
            </a:extLst>
          </p:cNvPr>
          <p:cNvSpPr txBox="1"/>
          <p:nvPr/>
        </p:nvSpPr>
        <p:spPr>
          <a:xfrm>
            <a:off x="5113176" y="597159"/>
            <a:ext cx="184731" cy="369332"/>
          </a:xfrm>
          <a:prstGeom prst="rect">
            <a:avLst/>
          </a:prstGeom>
          <a:noFill/>
        </p:spPr>
        <p:txBody>
          <a:bodyPr wrap="none" rtlCol="0">
            <a:spAutoFit/>
          </a:bodyPr>
          <a:lstStyle/>
          <a:p>
            <a:endParaRPr lang="en-IL" dirty="0"/>
          </a:p>
        </p:txBody>
      </p:sp>
      <p:sp>
        <p:nvSpPr>
          <p:cNvPr id="14" name="TextBox 13">
            <a:extLst>
              <a:ext uri="{FF2B5EF4-FFF2-40B4-BE49-F238E27FC236}">
                <a16:creationId xmlns:a16="http://schemas.microsoft.com/office/drawing/2014/main" id="{7DD86A38-90A7-A5A5-1836-6E61640ADF36}"/>
              </a:ext>
            </a:extLst>
          </p:cNvPr>
          <p:cNvSpPr txBox="1"/>
          <p:nvPr/>
        </p:nvSpPr>
        <p:spPr>
          <a:xfrm>
            <a:off x="1073020" y="5131837"/>
            <a:ext cx="473206" cy="369332"/>
          </a:xfrm>
          <a:prstGeom prst="rect">
            <a:avLst/>
          </a:prstGeom>
          <a:noFill/>
        </p:spPr>
        <p:txBody>
          <a:bodyPr wrap="none" rtlCol="0">
            <a:spAutoFit/>
          </a:bodyPr>
          <a:lstStyle/>
          <a:p>
            <a:pPr marL="285750" indent="-285750">
              <a:buFont typeface="Arial" panose="020B0604020202020204" pitchFamily="34" charset="0"/>
              <a:buChar char="•"/>
            </a:pPr>
            <a:endParaRPr lang="en-IL" dirty="0"/>
          </a:p>
        </p:txBody>
      </p:sp>
      <p:sp>
        <p:nvSpPr>
          <p:cNvPr id="15" name="TextBox 14">
            <a:extLst>
              <a:ext uri="{FF2B5EF4-FFF2-40B4-BE49-F238E27FC236}">
                <a16:creationId xmlns:a16="http://schemas.microsoft.com/office/drawing/2014/main" id="{AD471A13-4EFC-C85A-4744-75E6253B9B08}"/>
              </a:ext>
            </a:extLst>
          </p:cNvPr>
          <p:cNvSpPr txBox="1"/>
          <p:nvPr/>
        </p:nvSpPr>
        <p:spPr>
          <a:xfrm>
            <a:off x="838200" y="4144949"/>
            <a:ext cx="10131490" cy="923330"/>
          </a:xfrm>
          <a:prstGeom prst="rect">
            <a:avLst/>
          </a:prstGeom>
          <a:noFill/>
        </p:spPr>
        <p:txBody>
          <a:bodyPr wrap="square" rtlCol="0">
            <a:spAutoFit/>
          </a:bodyPr>
          <a:lstStyle/>
          <a:p>
            <a:pPr marL="285750" indent="-285750">
              <a:buFont typeface="Arial" panose="020B0604020202020204" pitchFamily="34" charset="0"/>
              <a:buChar char="•"/>
            </a:pPr>
            <a:r>
              <a:rPr lang="en-US" b="0" i="0" u="none" dirty="0"/>
              <a:t>EfficientNetB0 </a:t>
            </a:r>
            <a:r>
              <a:rPr lang="en-US" dirty="0"/>
              <a:t>and </a:t>
            </a:r>
            <a:r>
              <a:rPr lang="en-US" b="0" i="0" u="none" dirty="0"/>
              <a:t>EfficientNetV2B0 were used with “</a:t>
            </a:r>
            <a:r>
              <a:rPr lang="en-US" b="0" i="0" u="none" dirty="0" err="1"/>
              <a:t>imagenet</a:t>
            </a:r>
            <a:r>
              <a:rPr lang="en-US" b="0" i="0" u="none" dirty="0"/>
              <a:t>” weights</a:t>
            </a:r>
          </a:p>
          <a:p>
            <a:pPr marL="285750" indent="-285750">
              <a:buFont typeface="Arial" panose="020B0604020202020204" pitchFamily="34" charset="0"/>
              <a:buChar char="•"/>
            </a:pPr>
            <a:r>
              <a:rPr lang="en-US" b="0" i="0" u="none" dirty="0"/>
              <a:t>DenseNet121 was used with “DenseNet-BC-121-32-no-top” weights from Kaggle</a:t>
            </a:r>
            <a:endParaRPr lang="en-IL" dirty="0"/>
          </a:p>
          <a:p>
            <a:endParaRPr lang="en-IL" dirty="0"/>
          </a:p>
        </p:txBody>
      </p:sp>
    </p:spTree>
    <p:extLst>
      <p:ext uri="{BB962C8B-B14F-4D97-AF65-F5344CB8AC3E}">
        <p14:creationId xmlns:p14="http://schemas.microsoft.com/office/powerpoint/2010/main" val="4115015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7358EE03-71D3-416A-9340-3204EA55E340}"/>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a:xfrm>
            <a:off x="838200" y="158603"/>
            <a:ext cx="10515600" cy="1325563"/>
          </a:xfrm>
        </p:spPr>
        <p:txBody>
          <a:bodyPr/>
          <a:lstStyle/>
          <a:p>
            <a:r>
              <a:rPr lang="en-US" b="1" dirty="0">
                <a:solidFill>
                  <a:srgbClr val="093640"/>
                </a:solidFill>
              </a:rPr>
              <a:t>Model Architecture - EfficientNetB0</a:t>
            </a:r>
            <a:endParaRPr lang="en-IL" b="1" dirty="0">
              <a:solidFill>
                <a:srgbClr val="093640"/>
              </a:solidFill>
            </a:endParaRPr>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25</a:t>
            </a:fld>
            <a:endParaRPr lang="en-IL"/>
          </a:p>
        </p:txBody>
      </p:sp>
      <p:pic>
        <p:nvPicPr>
          <p:cNvPr id="3" name="Picture 2">
            <a:extLst>
              <a:ext uri="{FF2B5EF4-FFF2-40B4-BE49-F238E27FC236}">
                <a16:creationId xmlns:a16="http://schemas.microsoft.com/office/drawing/2014/main" id="{E006F03A-C06C-7777-19BF-C167CA2B7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5161" y="1484166"/>
            <a:ext cx="4621679" cy="470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257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DED475FE-E3B8-48C1-9825-80F1C8D4E858}"/>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p:txBody>
          <a:bodyPr/>
          <a:lstStyle/>
          <a:p>
            <a:r>
              <a:rPr lang="en-US" b="1" dirty="0">
                <a:solidFill>
                  <a:srgbClr val="093640"/>
                </a:solidFill>
              </a:rPr>
              <a:t>Model Architecture - EfficientNetV2B0</a:t>
            </a:r>
            <a:br>
              <a:rPr lang="en-US" b="1" dirty="0">
                <a:solidFill>
                  <a:srgbClr val="093640"/>
                </a:solidFill>
              </a:rPr>
            </a:br>
            <a:endParaRPr lang="en-IL" b="1" dirty="0">
              <a:solidFill>
                <a:srgbClr val="093640"/>
              </a:solidFill>
            </a:endParaRPr>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26</a:t>
            </a:fld>
            <a:endParaRPr lang="en-IL"/>
          </a:p>
        </p:txBody>
      </p:sp>
      <p:pic>
        <p:nvPicPr>
          <p:cNvPr id="6" name="Picture 5">
            <a:extLst>
              <a:ext uri="{FF2B5EF4-FFF2-40B4-BE49-F238E27FC236}">
                <a16:creationId xmlns:a16="http://schemas.microsoft.com/office/drawing/2014/main" id="{A0997A5C-B869-8389-6BA6-5F5CCE9D9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5748" y="1239838"/>
            <a:ext cx="5160504" cy="5253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447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729D51E3-BE9A-4BF6-80F5-7A539711C018}"/>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a:xfrm>
            <a:off x="838200" y="0"/>
            <a:ext cx="10515600" cy="1325563"/>
          </a:xfrm>
        </p:spPr>
        <p:txBody>
          <a:bodyPr/>
          <a:lstStyle/>
          <a:p>
            <a:r>
              <a:rPr lang="en-US" b="1" dirty="0">
                <a:solidFill>
                  <a:srgbClr val="093640"/>
                </a:solidFill>
              </a:rPr>
              <a:t>Model Architecture - DenseNet121</a:t>
            </a:r>
            <a:br>
              <a:rPr lang="en-IL" b="1" dirty="0">
                <a:solidFill>
                  <a:srgbClr val="093640"/>
                </a:solidFill>
              </a:rPr>
            </a:br>
            <a:endParaRPr lang="en-IL" b="1" dirty="0">
              <a:solidFill>
                <a:srgbClr val="093640"/>
              </a:solidFill>
            </a:endParaRPr>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27</a:t>
            </a:fld>
            <a:endParaRPr lang="en-IL"/>
          </a:p>
        </p:txBody>
      </p:sp>
      <p:pic>
        <p:nvPicPr>
          <p:cNvPr id="6" name="Picture 5">
            <a:extLst>
              <a:ext uri="{FF2B5EF4-FFF2-40B4-BE49-F238E27FC236}">
                <a16:creationId xmlns:a16="http://schemas.microsoft.com/office/drawing/2014/main" id="{B42036E1-7528-C905-64BA-62178781A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918" y="1390715"/>
            <a:ext cx="4878164" cy="496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206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E1BCCBD-4D9C-46B7-B082-75D331F9AE02}"/>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0EE3CA1D-A3D7-AE41-7808-AE702F5A0272}"/>
              </a:ext>
            </a:extLst>
          </p:cNvPr>
          <p:cNvSpPr>
            <a:spLocks noGrp="1"/>
          </p:cNvSpPr>
          <p:nvPr>
            <p:ph type="title"/>
          </p:nvPr>
        </p:nvSpPr>
        <p:spPr/>
        <p:txBody>
          <a:bodyPr/>
          <a:lstStyle/>
          <a:p>
            <a:r>
              <a:rPr lang="en-US" b="1" dirty="0">
                <a:solidFill>
                  <a:srgbClr val="093640"/>
                </a:solidFill>
              </a:rPr>
              <a:t>Using Meta-data to Improve Classification</a:t>
            </a:r>
            <a:endParaRPr lang="en-IL" b="1" dirty="0">
              <a:solidFill>
                <a:srgbClr val="093640"/>
              </a:solidFill>
            </a:endParaRPr>
          </a:p>
        </p:txBody>
      </p:sp>
      <p:sp>
        <p:nvSpPr>
          <p:cNvPr id="3" name="Content Placeholder 2">
            <a:extLst>
              <a:ext uri="{FF2B5EF4-FFF2-40B4-BE49-F238E27FC236}">
                <a16:creationId xmlns:a16="http://schemas.microsoft.com/office/drawing/2014/main" id="{9BB6EB98-CCEB-D315-A27E-E2E1F01AF1AC}"/>
              </a:ext>
            </a:extLst>
          </p:cNvPr>
          <p:cNvSpPr>
            <a:spLocks noGrp="1"/>
          </p:cNvSpPr>
          <p:nvPr>
            <p:ph idx="1"/>
          </p:nvPr>
        </p:nvSpPr>
        <p:spPr/>
        <p:txBody>
          <a:bodyPr/>
          <a:lstStyle/>
          <a:p>
            <a:r>
              <a:rPr lang="en-US" dirty="0"/>
              <a:t>We tried to improve image based classification by integrating meta-data in the process</a:t>
            </a:r>
          </a:p>
          <a:p>
            <a:r>
              <a:rPr lang="en-US" dirty="0"/>
              <a:t>Relevant meta-data:</a:t>
            </a:r>
          </a:p>
          <a:p>
            <a:pPr lvl="1"/>
            <a:r>
              <a:rPr lang="en-US" dirty="0"/>
              <a:t>Id, filename, image size, and sequence information are specific to each image</a:t>
            </a:r>
          </a:p>
          <a:p>
            <a:pPr lvl="1"/>
            <a:r>
              <a:rPr lang="en-US" dirty="0" err="1"/>
              <a:t>rights_holder</a:t>
            </a:r>
            <a:r>
              <a:rPr lang="en-US" dirty="0"/>
              <a:t> values differ between train and test data</a:t>
            </a:r>
          </a:p>
          <a:p>
            <a:pPr lvl="1"/>
            <a:r>
              <a:rPr lang="en-US" dirty="0"/>
              <a:t>Locations are actually camera numbers from 1 up, and have same sequence in train and test data</a:t>
            </a:r>
          </a:p>
          <a:p>
            <a:pPr lvl="1"/>
            <a:r>
              <a:rPr lang="en-US" dirty="0"/>
              <a:t>This leaves </a:t>
            </a:r>
            <a:r>
              <a:rPr lang="en-US" dirty="0" err="1"/>
              <a:t>date_captured</a:t>
            </a:r>
            <a:r>
              <a:rPr lang="en-US" dirty="0"/>
              <a:t> as potential classification helper</a:t>
            </a:r>
          </a:p>
          <a:p>
            <a:pPr lvl="1"/>
            <a:endParaRPr lang="en-US" dirty="0"/>
          </a:p>
          <a:p>
            <a:pPr lvl="1"/>
            <a:endParaRPr lang="en-US" dirty="0"/>
          </a:p>
          <a:p>
            <a:pPr lvl="1"/>
            <a:endParaRPr lang="en-IL" dirty="0"/>
          </a:p>
        </p:txBody>
      </p:sp>
      <p:sp>
        <p:nvSpPr>
          <p:cNvPr id="4" name="Date Placeholder 3">
            <a:extLst>
              <a:ext uri="{FF2B5EF4-FFF2-40B4-BE49-F238E27FC236}">
                <a16:creationId xmlns:a16="http://schemas.microsoft.com/office/drawing/2014/main" id="{33F84C70-BE5E-FF9A-518E-1A70AFAB49B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7FA27BA1-AE1D-89DF-C840-170E1C201D4E}"/>
              </a:ext>
            </a:extLst>
          </p:cNvPr>
          <p:cNvSpPr>
            <a:spLocks noGrp="1"/>
          </p:cNvSpPr>
          <p:nvPr>
            <p:ph type="sldNum" sz="quarter" idx="12"/>
          </p:nvPr>
        </p:nvSpPr>
        <p:spPr/>
        <p:txBody>
          <a:bodyPr/>
          <a:lstStyle/>
          <a:p>
            <a:fld id="{D9D452A8-681F-46F3-9C0D-900CA8D1BE65}" type="slidenum">
              <a:rPr lang="en-IL" smtClean="0"/>
              <a:t>28</a:t>
            </a:fld>
            <a:endParaRPr lang="en-IL"/>
          </a:p>
        </p:txBody>
      </p:sp>
    </p:spTree>
    <p:extLst>
      <p:ext uri="{BB962C8B-B14F-4D97-AF65-F5344CB8AC3E}">
        <p14:creationId xmlns:p14="http://schemas.microsoft.com/office/powerpoint/2010/main" val="776950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5AD1133E-FD8F-401D-AB98-81BE9E1AB462}"/>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0EE3CA1D-A3D7-AE41-7808-AE702F5A0272}"/>
              </a:ext>
            </a:extLst>
          </p:cNvPr>
          <p:cNvSpPr>
            <a:spLocks noGrp="1"/>
          </p:cNvSpPr>
          <p:nvPr>
            <p:ph type="title"/>
          </p:nvPr>
        </p:nvSpPr>
        <p:spPr/>
        <p:txBody>
          <a:bodyPr/>
          <a:lstStyle/>
          <a:p>
            <a:r>
              <a:rPr lang="en-US" b="1" dirty="0">
                <a:solidFill>
                  <a:srgbClr val="093640"/>
                </a:solidFill>
              </a:rPr>
              <a:t>Using </a:t>
            </a:r>
            <a:r>
              <a:rPr lang="en-US" b="1" dirty="0" err="1">
                <a:solidFill>
                  <a:srgbClr val="093640"/>
                </a:solidFill>
              </a:rPr>
              <a:t>date_captured</a:t>
            </a:r>
            <a:r>
              <a:rPr lang="en-US" b="1" dirty="0">
                <a:solidFill>
                  <a:srgbClr val="093640"/>
                </a:solidFill>
              </a:rPr>
              <a:t> to Improve Classification</a:t>
            </a:r>
            <a:endParaRPr lang="en-IL" b="1" dirty="0">
              <a:solidFill>
                <a:srgbClr val="093640"/>
              </a:solidFill>
            </a:endParaRPr>
          </a:p>
        </p:txBody>
      </p:sp>
      <p:sp>
        <p:nvSpPr>
          <p:cNvPr id="3" name="Content Placeholder 2">
            <a:extLst>
              <a:ext uri="{FF2B5EF4-FFF2-40B4-BE49-F238E27FC236}">
                <a16:creationId xmlns:a16="http://schemas.microsoft.com/office/drawing/2014/main" id="{9BB6EB98-CCEB-D315-A27E-E2E1F01AF1AC}"/>
              </a:ext>
            </a:extLst>
          </p:cNvPr>
          <p:cNvSpPr>
            <a:spLocks noGrp="1"/>
          </p:cNvSpPr>
          <p:nvPr>
            <p:ph idx="1"/>
          </p:nvPr>
        </p:nvSpPr>
        <p:spPr/>
        <p:txBody>
          <a:bodyPr/>
          <a:lstStyle/>
          <a:p>
            <a:pPr marL="228600" lvl="1">
              <a:spcBef>
                <a:spcPts val="1000"/>
              </a:spcBef>
            </a:pPr>
            <a:r>
              <a:rPr lang="en-US" sz="2800" dirty="0"/>
              <a:t>Many animals are either diurnal or nocturnal</a:t>
            </a:r>
            <a:endParaRPr lang="he-IL" sz="2800" dirty="0"/>
          </a:p>
          <a:p>
            <a:pPr marL="228600" lvl="1">
              <a:spcBef>
                <a:spcPts val="1000"/>
              </a:spcBef>
            </a:pPr>
            <a:r>
              <a:rPr lang="en-US" sz="2800" dirty="0"/>
              <a:t>Therefore, if a diurnal animal is recognized on an image taken at night, there is a possibility of mistake, and vv.</a:t>
            </a:r>
          </a:p>
          <a:p>
            <a:pPr marL="228600" lvl="1">
              <a:spcBef>
                <a:spcPts val="1000"/>
              </a:spcBef>
            </a:pPr>
            <a:r>
              <a:rPr lang="en-US" sz="2800" dirty="0"/>
              <a:t>The question is how to determine whether an image was taken during day or night.</a:t>
            </a:r>
          </a:p>
          <a:p>
            <a:pPr lvl="1"/>
            <a:endParaRPr lang="en-US" dirty="0"/>
          </a:p>
          <a:p>
            <a:pPr lvl="1"/>
            <a:endParaRPr lang="en-IL" dirty="0"/>
          </a:p>
        </p:txBody>
      </p:sp>
      <p:sp>
        <p:nvSpPr>
          <p:cNvPr id="4" name="Date Placeholder 3">
            <a:extLst>
              <a:ext uri="{FF2B5EF4-FFF2-40B4-BE49-F238E27FC236}">
                <a16:creationId xmlns:a16="http://schemas.microsoft.com/office/drawing/2014/main" id="{33F84C70-BE5E-FF9A-518E-1A70AFAB49B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7FA27BA1-AE1D-89DF-C840-170E1C201D4E}"/>
              </a:ext>
            </a:extLst>
          </p:cNvPr>
          <p:cNvSpPr>
            <a:spLocks noGrp="1"/>
          </p:cNvSpPr>
          <p:nvPr>
            <p:ph type="sldNum" sz="quarter" idx="12"/>
          </p:nvPr>
        </p:nvSpPr>
        <p:spPr/>
        <p:txBody>
          <a:bodyPr/>
          <a:lstStyle/>
          <a:p>
            <a:fld id="{D9D452A8-681F-46F3-9C0D-900CA8D1BE65}" type="slidenum">
              <a:rPr lang="en-IL" smtClean="0"/>
              <a:t>29</a:t>
            </a:fld>
            <a:endParaRPr lang="en-IL"/>
          </a:p>
        </p:txBody>
      </p:sp>
    </p:spTree>
    <p:extLst>
      <p:ext uri="{BB962C8B-B14F-4D97-AF65-F5344CB8AC3E}">
        <p14:creationId xmlns:p14="http://schemas.microsoft.com/office/powerpoint/2010/main" val="153208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23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F777EA-68E7-4440-81A4-338C00711137}"/>
              </a:ext>
            </a:extLst>
          </p:cNvPr>
          <p:cNvPicPr>
            <a:picLocks noChangeAspect="1"/>
          </p:cNvPicPr>
          <p:nvPr/>
        </p:nvPicPr>
        <p:blipFill rotWithShape="1">
          <a:blip r:embed="rId3">
            <a:alphaModFix amt="21000"/>
            <a:extLst>
              <a:ext uri="{28A0092B-C50C-407E-A947-70E740481C1C}">
                <a14:useLocalDpi xmlns:a14="http://schemas.microsoft.com/office/drawing/2010/main" val="0"/>
              </a:ext>
            </a:extLst>
          </a:blip>
          <a:srcRect t="3120" b="13257"/>
          <a:stretch/>
        </p:blipFill>
        <p:spPr>
          <a:xfrm>
            <a:off x="-54197" y="0"/>
            <a:ext cx="12300394" cy="6858000"/>
          </a:xfrm>
          <a:prstGeom prst="rect">
            <a:avLst/>
          </a:prstGeom>
        </p:spPr>
      </p:pic>
      <p:sp>
        <p:nvSpPr>
          <p:cNvPr id="8" name="Rectangle 7">
            <a:extLst>
              <a:ext uri="{FF2B5EF4-FFF2-40B4-BE49-F238E27FC236}">
                <a16:creationId xmlns:a16="http://schemas.microsoft.com/office/drawing/2014/main" id="{4ECA185B-BC68-46E1-9542-4FEAB8AA8B71}"/>
              </a:ext>
            </a:extLst>
          </p:cNvPr>
          <p:cNvSpPr/>
          <p:nvPr/>
        </p:nvSpPr>
        <p:spPr>
          <a:xfrm>
            <a:off x="474562" y="457200"/>
            <a:ext cx="11157995" cy="5810491"/>
          </a:xfrm>
          <a:prstGeom prst="rect">
            <a:avLst/>
          </a:prstGeom>
          <a:solidFill>
            <a:schemeClr val="bg1"/>
          </a:solidFill>
          <a:ln>
            <a:noFill/>
          </a:ln>
          <a:effectLst>
            <a:outerShdw blurRad="393700" sx="101000" sy="101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50" dirty="0"/>
              <a:t>{{</a:t>
            </a:r>
            <a:endParaRPr lang="he-IL" sz="1050" dirty="0"/>
          </a:p>
        </p:txBody>
      </p:sp>
      <p:sp>
        <p:nvSpPr>
          <p:cNvPr id="2" name="Title 1">
            <a:extLst>
              <a:ext uri="{FF2B5EF4-FFF2-40B4-BE49-F238E27FC236}">
                <a16:creationId xmlns:a16="http://schemas.microsoft.com/office/drawing/2014/main" id="{FE48E0B7-A126-ED8E-1BEB-AA2DB70BC43F}"/>
              </a:ext>
            </a:extLst>
          </p:cNvPr>
          <p:cNvSpPr>
            <a:spLocks noGrp="1"/>
          </p:cNvSpPr>
          <p:nvPr>
            <p:ph type="title"/>
          </p:nvPr>
        </p:nvSpPr>
        <p:spPr/>
        <p:txBody>
          <a:bodyPr/>
          <a:lstStyle/>
          <a:p>
            <a:r>
              <a:rPr lang="en-US" b="1" dirty="0">
                <a:solidFill>
                  <a:srgbClr val="093640"/>
                </a:solidFill>
              </a:rPr>
              <a:t>Challenges</a:t>
            </a:r>
            <a:endParaRPr lang="en-IL" b="1" dirty="0">
              <a:solidFill>
                <a:srgbClr val="093640"/>
              </a:solidFill>
            </a:endParaRPr>
          </a:p>
        </p:txBody>
      </p:sp>
      <p:sp>
        <p:nvSpPr>
          <p:cNvPr id="3" name="Content Placeholder 2">
            <a:extLst>
              <a:ext uri="{FF2B5EF4-FFF2-40B4-BE49-F238E27FC236}">
                <a16:creationId xmlns:a16="http://schemas.microsoft.com/office/drawing/2014/main" id="{7CE70865-EE7B-2603-6A11-1324AAAB20B6}"/>
              </a:ext>
            </a:extLst>
          </p:cNvPr>
          <p:cNvSpPr>
            <a:spLocks noGrp="1"/>
          </p:cNvSpPr>
          <p:nvPr>
            <p:ph idx="1"/>
          </p:nvPr>
        </p:nvSpPr>
        <p:spPr/>
        <p:txBody>
          <a:bodyPr>
            <a:normAutofit/>
          </a:bodyPr>
          <a:lstStyle/>
          <a:p>
            <a:pPr marL="0" indent="0">
              <a:buNone/>
            </a:pPr>
            <a:r>
              <a:rPr lang="en-US" dirty="0"/>
              <a:t>Sources: </a:t>
            </a:r>
          </a:p>
          <a:p>
            <a:pPr lvl="1"/>
            <a:r>
              <a:rPr lang="en-US" dirty="0"/>
              <a:t>“</a:t>
            </a:r>
            <a:r>
              <a:rPr lang="en-US" dirty="0" err="1"/>
              <a:t>iWildCam</a:t>
            </a:r>
            <a:r>
              <a:rPr lang="en-US" dirty="0"/>
              <a:t> 2019 Competition” site [1]</a:t>
            </a:r>
          </a:p>
          <a:p>
            <a:pPr lvl="1"/>
            <a:r>
              <a:rPr lang="en-US" dirty="0"/>
              <a:t>“Welcome to </a:t>
            </a:r>
            <a:r>
              <a:rPr lang="en-US" dirty="0" err="1"/>
              <a:t>iWildCam</a:t>
            </a:r>
            <a:r>
              <a:rPr lang="en-US" dirty="0"/>
              <a:t> 2019 - FGVC6!” [2]</a:t>
            </a:r>
          </a:p>
          <a:p>
            <a:pPr marL="514350" indent="-514350">
              <a:buFont typeface="+mj-lt"/>
              <a:buAutoNum type="alphaUcPeriod"/>
            </a:pPr>
            <a:r>
              <a:rPr lang="en-US" dirty="0"/>
              <a:t>Camera trap data provides several challenges that can make it difficult to achieve accurate results.</a:t>
            </a:r>
          </a:p>
          <a:p>
            <a:pPr marL="514350" indent="-514350">
              <a:buFont typeface="+mj-lt"/>
              <a:buAutoNum type="alphaUcPeriod"/>
            </a:pPr>
            <a:r>
              <a:rPr lang="en-US" dirty="0"/>
              <a:t>“Both the train and test sets contain pictures of animals, but the types of animals are largely different between the two sets.” [2]</a:t>
            </a:r>
          </a:p>
          <a:p>
            <a:endParaRPr lang="en-US" dirty="0"/>
          </a:p>
        </p:txBody>
      </p:sp>
      <p:sp>
        <p:nvSpPr>
          <p:cNvPr id="4" name="Date Placeholder 3">
            <a:extLst>
              <a:ext uri="{FF2B5EF4-FFF2-40B4-BE49-F238E27FC236}">
                <a16:creationId xmlns:a16="http://schemas.microsoft.com/office/drawing/2014/main" id="{D45E2EA5-312C-1738-C6B0-752D6A0A1B88}"/>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DA42EDE2-F01A-5153-DEDF-545899316626}"/>
              </a:ext>
            </a:extLst>
          </p:cNvPr>
          <p:cNvSpPr>
            <a:spLocks noGrp="1"/>
          </p:cNvSpPr>
          <p:nvPr>
            <p:ph type="sldNum" sz="quarter" idx="12"/>
          </p:nvPr>
        </p:nvSpPr>
        <p:spPr/>
        <p:txBody>
          <a:bodyPr/>
          <a:lstStyle/>
          <a:p>
            <a:fld id="{D9D452A8-681F-46F3-9C0D-900CA8D1BE65}" type="slidenum">
              <a:rPr lang="en-IL" smtClean="0"/>
              <a:t>3</a:t>
            </a:fld>
            <a:endParaRPr lang="en-IL"/>
          </a:p>
        </p:txBody>
      </p:sp>
    </p:spTree>
    <p:extLst>
      <p:ext uri="{BB962C8B-B14F-4D97-AF65-F5344CB8AC3E}">
        <p14:creationId xmlns:p14="http://schemas.microsoft.com/office/powerpoint/2010/main" val="3961520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CB10193A-D806-4C41-B9D0-9C0CE7C1DF04}"/>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32E13C7E-9BA9-5E52-87DA-DEFB50D038CC}"/>
              </a:ext>
            </a:extLst>
          </p:cNvPr>
          <p:cNvSpPr>
            <a:spLocks noGrp="1"/>
          </p:cNvSpPr>
          <p:nvPr>
            <p:ph type="title"/>
          </p:nvPr>
        </p:nvSpPr>
        <p:spPr>
          <a:xfrm>
            <a:off x="838200" y="411778"/>
            <a:ext cx="10515600" cy="1325563"/>
          </a:xfrm>
        </p:spPr>
        <p:txBody>
          <a:bodyPr/>
          <a:lstStyle/>
          <a:p>
            <a:r>
              <a:rPr lang="en-US" b="1" dirty="0">
                <a:solidFill>
                  <a:srgbClr val="093640"/>
                </a:solidFill>
              </a:rPr>
              <a:t>Test Data: Day or Night?</a:t>
            </a:r>
            <a:endParaRPr lang="en-IL" b="1" dirty="0">
              <a:solidFill>
                <a:srgbClr val="093640"/>
              </a:solidFill>
            </a:endParaRPr>
          </a:p>
        </p:txBody>
      </p:sp>
      <p:sp>
        <p:nvSpPr>
          <p:cNvPr id="3" name="Content Placeholder 2">
            <a:extLst>
              <a:ext uri="{FF2B5EF4-FFF2-40B4-BE49-F238E27FC236}">
                <a16:creationId xmlns:a16="http://schemas.microsoft.com/office/drawing/2014/main" id="{3AAE63D5-78D3-254E-8B77-B19DA131503C}"/>
              </a:ext>
            </a:extLst>
          </p:cNvPr>
          <p:cNvSpPr>
            <a:spLocks noGrp="1"/>
          </p:cNvSpPr>
          <p:nvPr>
            <p:ph idx="1"/>
          </p:nvPr>
        </p:nvSpPr>
        <p:spPr/>
        <p:txBody>
          <a:bodyPr/>
          <a:lstStyle/>
          <a:p>
            <a:r>
              <a:rPr lang="en-US" dirty="0"/>
              <a:t>All test entries have </a:t>
            </a:r>
            <a:r>
              <a:rPr lang="en-US" dirty="0" err="1"/>
              <a:t>date_captured</a:t>
            </a:r>
            <a:r>
              <a:rPr lang="en-US" dirty="0"/>
              <a:t> data, and images were captured in Idaho.</a:t>
            </a:r>
          </a:p>
          <a:p>
            <a:r>
              <a:rPr lang="en-US" dirty="0"/>
              <a:t>Therefore, for each date we retrieved sunrise and sunset times, and used them to set an </a:t>
            </a:r>
            <a:r>
              <a:rPr lang="en-US" dirty="0" err="1"/>
              <a:t>is_night</a:t>
            </a:r>
            <a:r>
              <a:rPr lang="en-US" dirty="0"/>
              <a:t> flag: </a:t>
            </a:r>
          </a:p>
          <a:p>
            <a:pPr lvl="1"/>
            <a:r>
              <a:rPr lang="en-US" dirty="0"/>
              <a:t>We used </a:t>
            </a:r>
            <a:r>
              <a:rPr lang="en-US" dirty="0" err="1"/>
              <a:t>suntime</a:t>
            </a:r>
            <a:r>
              <a:rPr lang="en-US" dirty="0"/>
              <a:t> package that requires latitude and longitude for its computations</a:t>
            </a:r>
          </a:p>
          <a:p>
            <a:pPr lvl="1"/>
            <a:r>
              <a:rPr lang="en-US" dirty="0"/>
              <a:t>We used latitude and longitude  of Boise, ID</a:t>
            </a:r>
          </a:p>
          <a:p>
            <a:r>
              <a:rPr lang="en-US" dirty="0"/>
              <a:t>Manual check of sample images showed some issues:</a:t>
            </a:r>
          </a:p>
          <a:p>
            <a:pPr lvl="1"/>
            <a:r>
              <a:rPr lang="en-US" dirty="0"/>
              <a:t>Time stamps in the form of 12:MM:SS may refer to either AM or PM</a:t>
            </a:r>
          </a:p>
          <a:p>
            <a:pPr lvl="1"/>
            <a:r>
              <a:rPr lang="en-US" dirty="0"/>
              <a:t>Some images had wrong </a:t>
            </a:r>
            <a:r>
              <a:rPr lang="en-US" dirty="0" err="1"/>
              <a:t>date_captured</a:t>
            </a:r>
            <a:r>
              <a:rPr lang="en-US" dirty="0"/>
              <a:t> </a:t>
            </a:r>
            <a:endParaRPr lang="en-IL" dirty="0"/>
          </a:p>
        </p:txBody>
      </p:sp>
      <p:sp>
        <p:nvSpPr>
          <p:cNvPr id="4" name="Date Placeholder 3">
            <a:extLst>
              <a:ext uri="{FF2B5EF4-FFF2-40B4-BE49-F238E27FC236}">
                <a16:creationId xmlns:a16="http://schemas.microsoft.com/office/drawing/2014/main" id="{BADBA0FF-F753-3F20-E2ED-A5E5C0A11EB1}"/>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8936132C-6FD5-968C-27BC-9FCABFE94352}"/>
              </a:ext>
            </a:extLst>
          </p:cNvPr>
          <p:cNvSpPr>
            <a:spLocks noGrp="1"/>
          </p:cNvSpPr>
          <p:nvPr>
            <p:ph type="sldNum" sz="quarter" idx="12"/>
          </p:nvPr>
        </p:nvSpPr>
        <p:spPr/>
        <p:txBody>
          <a:bodyPr/>
          <a:lstStyle/>
          <a:p>
            <a:fld id="{D9D452A8-681F-46F3-9C0D-900CA8D1BE65}" type="slidenum">
              <a:rPr lang="en-IL" smtClean="0"/>
              <a:t>30</a:t>
            </a:fld>
            <a:endParaRPr lang="en-IL"/>
          </a:p>
        </p:txBody>
      </p:sp>
    </p:spTree>
    <p:extLst>
      <p:ext uri="{BB962C8B-B14F-4D97-AF65-F5344CB8AC3E}">
        <p14:creationId xmlns:p14="http://schemas.microsoft.com/office/powerpoint/2010/main" val="4158717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3C7E-9BA9-5E52-87DA-DEFB50D038CC}"/>
              </a:ext>
            </a:extLst>
          </p:cNvPr>
          <p:cNvSpPr>
            <a:spLocks noGrp="1"/>
          </p:cNvSpPr>
          <p:nvPr>
            <p:ph type="title"/>
          </p:nvPr>
        </p:nvSpPr>
        <p:spPr>
          <a:xfrm>
            <a:off x="838200" y="128785"/>
            <a:ext cx="10515600" cy="1325563"/>
          </a:xfrm>
        </p:spPr>
        <p:txBody>
          <a:bodyPr/>
          <a:lstStyle/>
          <a:p>
            <a:r>
              <a:rPr lang="en-US" b="1" dirty="0">
                <a:solidFill>
                  <a:srgbClr val="093640"/>
                </a:solidFill>
              </a:rPr>
              <a:t>Training Data: Wrong </a:t>
            </a:r>
            <a:r>
              <a:rPr lang="en-US" b="1" dirty="0" err="1">
                <a:solidFill>
                  <a:srgbClr val="093640"/>
                </a:solidFill>
              </a:rPr>
              <a:t>date_captured</a:t>
            </a:r>
            <a:endParaRPr lang="en-IL" b="1" dirty="0">
              <a:solidFill>
                <a:srgbClr val="093640"/>
              </a:solidFill>
            </a:endParaRPr>
          </a:p>
        </p:txBody>
      </p:sp>
      <p:sp>
        <p:nvSpPr>
          <p:cNvPr id="4" name="Date Placeholder 3">
            <a:extLst>
              <a:ext uri="{FF2B5EF4-FFF2-40B4-BE49-F238E27FC236}">
                <a16:creationId xmlns:a16="http://schemas.microsoft.com/office/drawing/2014/main" id="{BADBA0FF-F753-3F20-E2ED-A5E5C0A11EB1}"/>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8936132C-6FD5-968C-27BC-9FCABFE94352}"/>
              </a:ext>
            </a:extLst>
          </p:cNvPr>
          <p:cNvSpPr>
            <a:spLocks noGrp="1"/>
          </p:cNvSpPr>
          <p:nvPr>
            <p:ph type="sldNum" sz="quarter" idx="12"/>
          </p:nvPr>
        </p:nvSpPr>
        <p:spPr/>
        <p:txBody>
          <a:bodyPr/>
          <a:lstStyle/>
          <a:p>
            <a:fld id="{D9D452A8-681F-46F3-9C0D-900CA8D1BE65}" type="slidenum">
              <a:rPr lang="en-IL" smtClean="0"/>
              <a:t>31</a:t>
            </a:fld>
            <a:endParaRPr lang="en-IL"/>
          </a:p>
        </p:txBody>
      </p:sp>
      <p:pic>
        <p:nvPicPr>
          <p:cNvPr id="8" name="Content Placeholder 6">
            <a:extLst>
              <a:ext uri="{FF2B5EF4-FFF2-40B4-BE49-F238E27FC236}">
                <a16:creationId xmlns:a16="http://schemas.microsoft.com/office/drawing/2014/main" id="{09022C91-A19F-2F62-C9D5-518E093351EF}"/>
              </a:ext>
            </a:extLst>
          </p:cNvPr>
          <p:cNvPicPr>
            <a:picLocks noGrp="1" noChangeAspect="1"/>
          </p:cNvPicPr>
          <p:nvPr>
            <p:ph idx="1"/>
          </p:nvPr>
        </p:nvPicPr>
        <p:blipFill>
          <a:blip r:embed="rId3"/>
          <a:stretch>
            <a:fillRect/>
          </a:stretch>
        </p:blipFill>
        <p:spPr>
          <a:xfrm>
            <a:off x="94869" y="1850362"/>
            <a:ext cx="6047387" cy="3380637"/>
          </a:xfrm>
        </p:spPr>
      </p:pic>
      <p:pic>
        <p:nvPicPr>
          <p:cNvPr id="9" name="Picture 8">
            <a:extLst>
              <a:ext uri="{FF2B5EF4-FFF2-40B4-BE49-F238E27FC236}">
                <a16:creationId xmlns:a16="http://schemas.microsoft.com/office/drawing/2014/main" id="{0C0DEEDA-1064-AD77-53D5-3DA8070E40CC}"/>
              </a:ext>
            </a:extLst>
          </p:cNvPr>
          <p:cNvPicPr>
            <a:picLocks noChangeAspect="1"/>
          </p:cNvPicPr>
          <p:nvPr/>
        </p:nvPicPr>
        <p:blipFill>
          <a:blip r:embed="rId4"/>
          <a:stretch>
            <a:fillRect/>
          </a:stretch>
        </p:blipFill>
        <p:spPr>
          <a:xfrm>
            <a:off x="6242180" y="1850363"/>
            <a:ext cx="5949820" cy="4529314"/>
          </a:xfrm>
          <a:prstGeom prst="rect">
            <a:avLst/>
          </a:prstGeom>
        </p:spPr>
      </p:pic>
      <p:sp>
        <p:nvSpPr>
          <p:cNvPr id="10" name="TextBox 9">
            <a:extLst>
              <a:ext uri="{FF2B5EF4-FFF2-40B4-BE49-F238E27FC236}">
                <a16:creationId xmlns:a16="http://schemas.microsoft.com/office/drawing/2014/main" id="{5C26069F-5F47-6950-2F3B-54A3A317DF1B}"/>
              </a:ext>
            </a:extLst>
          </p:cNvPr>
          <p:cNvSpPr txBox="1"/>
          <p:nvPr/>
        </p:nvSpPr>
        <p:spPr>
          <a:xfrm>
            <a:off x="838200" y="1368009"/>
            <a:ext cx="3881832" cy="369332"/>
          </a:xfrm>
          <a:prstGeom prst="rect">
            <a:avLst/>
          </a:prstGeom>
          <a:noFill/>
        </p:spPr>
        <p:txBody>
          <a:bodyPr wrap="none" rtlCol="0">
            <a:spAutoFit/>
          </a:bodyPr>
          <a:lstStyle/>
          <a:p>
            <a:r>
              <a:rPr lang="en-US" dirty="0" err="1"/>
              <a:t>date_captured</a:t>
            </a:r>
            <a:r>
              <a:rPr lang="en-US" dirty="0"/>
              <a:t> = 23-Dec-2015 17:00:23</a:t>
            </a:r>
            <a:endParaRPr lang="en-IL" dirty="0"/>
          </a:p>
        </p:txBody>
      </p:sp>
      <p:sp>
        <p:nvSpPr>
          <p:cNvPr id="11" name="TextBox 10">
            <a:extLst>
              <a:ext uri="{FF2B5EF4-FFF2-40B4-BE49-F238E27FC236}">
                <a16:creationId xmlns:a16="http://schemas.microsoft.com/office/drawing/2014/main" id="{D5A60E84-855F-CF2C-BE8C-77361A27D231}"/>
              </a:ext>
            </a:extLst>
          </p:cNvPr>
          <p:cNvSpPr txBox="1"/>
          <p:nvPr/>
        </p:nvSpPr>
        <p:spPr>
          <a:xfrm>
            <a:off x="6532984" y="1354242"/>
            <a:ext cx="3739165" cy="369332"/>
          </a:xfrm>
          <a:prstGeom prst="rect">
            <a:avLst/>
          </a:prstGeom>
          <a:noFill/>
        </p:spPr>
        <p:txBody>
          <a:bodyPr wrap="none" rtlCol="0">
            <a:spAutoFit/>
          </a:bodyPr>
          <a:lstStyle/>
          <a:p>
            <a:r>
              <a:rPr lang="en-US" dirty="0" err="1"/>
              <a:t>date_captured</a:t>
            </a:r>
            <a:r>
              <a:rPr lang="en-US" dirty="0"/>
              <a:t> = 2011-08-05 08:28:47</a:t>
            </a:r>
            <a:endParaRPr lang="en-IL" dirty="0"/>
          </a:p>
        </p:txBody>
      </p:sp>
    </p:spTree>
    <p:extLst>
      <p:ext uri="{BB962C8B-B14F-4D97-AF65-F5344CB8AC3E}">
        <p14:creationId xmlns:p14="http://schemas.microsoft.com/office/powerpoint/2010/main" val="468835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9E6B470F-F253-4BC9-AC00-E416F9EFE105}"/>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8FB61ABA-7C37-5CB0-9051-EFD1CD2BDE8B}"/>
              </a:ext>
            </a:extLst>
          </p:cNvPr>
          <p:cNvSpPr>
            <a:spLocks noGrp="1"/>
          </p:cNvSpPr>
          <p:nvPr>
            <p:ph type="title"/>
          </p:nvPr>
        </p:nvSpPr>
        <p:spPr/>
        <p:txBody>
          <a:bodyPr/>
          <a:lstStyle/>
          <a:p>
            <a:r>
              <a:rPr lang="en-US" b="1" dirty="0">
                <a:solidFill>
                  <a:srgbClr val="093640"/>
                </a:solidFill>
              </a:rPr>
              <a:t>Gray-Scale vs. Color Images</a:t>
            </a:r>
            <a:endParaRPr lang="en-IL" b="1" dirty="0">
              <a:solidFill>
                <a:srgbClr val="093640"/>
              </a:solidFill>
            </a:endParaRPr>
          </a:p>
        </p:txBody>
      </p:sp>
      <p:sp>
        <p:nvSpPr>
          <p:cNvPr id="3" name="Content Placeholder 2">
            <a:extLst>
              <a:ext uri="{FF2B5EF4-FFF2-40B4-BE49-F238E27FC236}">
                <a16:creationId xmlns:a16="http://schemas.microsoft.com/office/drawing/2014/main" id="{8641DE06-0525-A358-FF79-425685FDD786}"/>
              </a:ext>
            </a:extLst>
          </p:cNvPr>
          <p:cNvSpPr>
            <a:spLocks noGrp="1"/>
          </p:cNvSpPr>
          <p:nvPr>
            <p:ph idx="1"/>
          </p:nvPr>
        </p:nvSpPr>
        <p:spPr/>
        <p:txBody>
          <a:bodyPr/>
          <a:lstStyle/>
          <a:p>
            <a:r>
              <a:rPr lang="en-US" dirty="0"/>
              <a:t>To handle some day/night issues, we used </a:t>
            </a:r>
            <a:r>
              <a:rPr lang="en-US" dirty="0" err="1"/>
              <a:t>is_gray_scale</a:t>
            </a:r>
            <a:r>
              <a:rPr lang="en-US" dirty="0"/>
              <a:t> flag</a:t>
            </a:r>
          </a:p>
          <a:p>
            <a:r>
              <a:rPr lang="en-US" dirty="0"/>
              <a:t>We computed this flag comparing values on all channels. If they are equal, the image is gray-scale.</a:t>
            </a:r>
          </a:p>
          <a:p>
            <a:r>
              <a:rPr lang="en-US" dirty="0"/>
              <a:t>Some gray-scale images have color labels embedded by the camera (logo + time stamp). To get around this issue, we cropped 10% margins.</a:t>
            </a:r>
          </a:p>
          <a:p>
            <a:endParaRPr lang="en-US" dirty="0"/>
          </a:p>
          <a:p>
            <a:endParaRPr lang="en-IL" dirty="0"/>
          </a:p>
        </p:txBody>
      </p:sp>
      <p:sp>
        <p:nvSpPr>
          <p:cNvPr id="4" name="Date Placeholder 3">
            <a:extLst>
              <a:ext uri="{FF2B5EF4-FFF2-40B4-BE49-F238E27FC236}">
                <a16:creationId xmlns:a16="http://schemas.microsoft.com/office/drawing/2014/main" id="{89CF5F8C-447A-7C93-7AE3-375F5386CBD4}"/>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3E2C58B3-D754-D078-DB4C-EA5D48D75D05}"/>
              </a:ext>
            </a:extLst>
          </p:cNvPr>
          <p:cNvSpPr>
            <a:spLocks noGrp="1"/>
          </p:cNvSpPr>
          <p:nvPr>
            <p:ph type="sldNum" sz="quarter" idx="12"/>
          </p:nvPr>
        </p:nvSpPr>
        <p:spPr/>
        <p:txBody>
          <a:bodyPr/>
          <a:lstStyle/>
          <a:p>
            <a:fld id="{D9D452A8-681F-46F3-9C0D-900CA8D1BE65}" type="slidenum">
              <a:rPr lang="en-IL" smtClean="0"/>
              <a:t>32</a:t>
            </a:fld>
            <a:endParaRPr lang="en-IL"/>
          </a:p>
        </p:txBody>
      </p:sp>
    </p:spTree>
    <p:extLst>
      <p:ext uri="{BB962C8B-B14F-4D97-AF65-F5344CB8AC3E}">
        <p14:creationId xmlns:p14="http://schemas.microsoft.com/office/powerpoint/2010/main" val="254401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41D25604-941D-48B5-91B3-0C885571583A}"/>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32E13C7E-9BA9-5E52-87DA-DEFB50D038CC}"/>
              </a:ext>
            </a:extLst>
          </p:cNvPr>
          <p:cNvSpPr>
            <a:spLocks noGrp="1"/>
          </p:cNvSpPr>
          <p:nvPr>
            <p:ph type="title"/>
          </p:nvPr>
        </p:nvSpPr>
        <p:spPr>
          <a:xfrm>
            <a:off x="838200" y="411778"/>
            <a:ext cx="10515600" cy="1325563"/>
          </a:xfrm>
        </p:spPr>
        <p:txBody>
          <a:bodyPr/>
          <a:lstStyle/>
          <a:p>
            <a:r>
              <a:rPr lang="en-US" b="1" dirty="0">
                <a:solidFill>
                  <a:srgbClr val="093640"/>
                </a:solidFill>
              </a:rPr>
              <a:t>Training Data: </a:t>
            </a:r>
            <a:r>
              <a:rPr lang="en-US" b="1" dirty="0" err="1">
                <a:solidFill>
                  <a:srgbClr val="093640"/>
                </a:solidFill>
              </a:rPr>
              <a:t>date_captured</a:t>
            </a:r>
            <a:r>
              <a:rPr lang="en-US" b="1" dirty="0">
                <a:solidFill>
                  <a:srgbClr val="093640"/>
                </a:solidFill>
              </a:rPr>
              <a:t> Issues</a:t>
            </a:r>
            <a:endParaRPr lang="en-IL" b="1" dirty="0">
              <a:solidFill>
                <a:srgbClr val="093640"/>
              </a:solidFill>
            </a:endParaRPr>
          </a:p>
        </p:txBody>
      </p:sp>
      <p:sp>
        <p:nvSpPr>
          <p:cNvPr id="4" name="Date Placeholder 3">
            <a:extLst>
              <a:ext uri="{FF2B5EF4-FFF2-40B4-BE49-F238E27FC236}">
                <a16:creationId xmlns:a16="http://schemas.microsoft.com/office/drawing/2014/main" id="{BADBA0FF-F753-3F20-E2ED-A5E5C0A11EB1}"/>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8936132C-6FD5-968C-27BC-9FCABFE94352}"/>
              </a:ext>
            </a:extLst>
          </p:cNvPr>
          <p:cNvSpPr>
            <a:spLocks noGrp="1"/>
          </p:cNvSpPr>
          <p:nvPr>
            <p:ph type="sldNum" sz="quarter" idx="12"/>
          </p:nvPr>
        </p:nvSpPr>
        <p:spPr/>
        <p:txBody>
          <a:bodyPr/>
          <a:lstStyle/>
          <a:p>
            <a:fld id="{D9D452A8-681F-46F3-9C0D-900CA8D1BE65}" type="slidenum">
              <a:rPr lang="en-IL" smtClean="0"/>
              <a:t>33</a:t>
            </a:fld>
            <a:endParaRPr lang="en-IL"/>
          </a:p>
        </p:txBody>
      </p:sp>
      <p:sp>
        <p:nvSpPr>
          <p:cNvPr id="6" name="Content Placeholder 5">
            <a:extLst>
              <a:ext uri="{FF2B5EF4-FFF2-40B4-BE49-F238E27FC236}">
                <a16:creationId xmlns:a16="http://schemas.microsoft.com/office/drawing/2014/main" id="{71F59959-805E-7E59-8972-98CBB3176D13}"/>
              </a:ext>
            </a:extLst>
          </p:cNvPr>
          <p:cNvSpPr>
            <a:spLocks noGrp="1"/>
          </p:cNvSpPr>
          <p:nvPr>
            <p:ph idx="1"/>
          </p:nvPr>
        </p:nvSpPr>
        <p:spPr/>
        <p:txBody>
          <a:bodyPr>
            <a:normAutofit/>
          </a:bodyPr>
          <a:lstStyle/>
          <a:p>
            <a:r>
              <a:rPr lang="en-US" dirty="0"/>
              <a:t>Wrong </a:t>
            </a:r>
            <a:r>
              <a:rPr lang="en-US" dirty="0" err="1"/>
              <a:t>date_captured</a:t>
            </a:r>
            <a:endParaRPr lang="en-US" dirty="0"/>
          </a:p>
          <a:p>
            <a:pPr lvl="1"/>
            <a:r>
              <a:rPr lang="en-US" dirty="0"/>
              <a:t>We attempted to detect this issue by comparing date-based </a:t>
            </a:r>
            <a:r>
              <a:rPr lang="en-US" dirty="0" err="1"/>
              <a:t>is_night</a:t>
            </a:r>
            <a:r>
              <a:rPr lang="en-US" dirty="0"/>
              <a:t> flag the </a:t>
            </a:r>
            <a:r>
              <a:rPr lang="en-US" dirty="0" err="1"/>
              <a:t>is_gray_scale</a:t>
            </a:r>
            <a:r>
              <a:rPr lang="en-US" dirty="0"/>
              <a:t> flag</a:t>
            </a:r>
          </a:p>
          <a:p>
            <a:pPr lvl="1"/>
            <a:r>
              <a:rPr lang="en-US" dirty="0"/>
              <a:t>We determined whether the image is gray-scale by comparing values on all channels. If they are equal, the image is gray-scale.</a:t>
            </a:r>
          </a:p>
          <a:p>
            <a:pPr lvl="1"/>
            <a:r>
              <a:rPr lang="en-US" dirty="0"/>
              <a:t>However, it turned out that some cameras took grayscale pictures during day</a:t>
            </a:r>
          </a:p>
          <a:p>
            <a:pPr lvl="1"/>
            <a:r>
              <a:rPr lang="en-US" dirty="0"/>
              <a:t>The decision was to use date-based </a:t>
            </a:r>
            <a:r>
              <a:rPr lang="en-US" dirty="0" err="1"/>
              <a:t>is_night</a:t>
            </a:r>
            <a:r>
              <a:rPr lang="en-US" dirty="0"/>
              <a:t> as is in test data</a:t>
            </a:r>
          </a:p>
          <a:p>
            <a:r>
              <a:rPr lang="en-US" dirty="0"/>
              <a:t>12 AM or PM?:</a:t>
            </a:r>
          </a:p>
          <a:p>
            <a:pPr lvl="1"/>
            <a:r>
              <a:rPr lang="en-US" dirty="0"/>
              <a:t>In case of 12:MM:SS timestamps we used the following logic:</a:t>
            </a:r>
          </a:p>
          <a:p>
            <a:pPr lvl="2"/>
            <a:r>
              <a:rPr lang="en-US" dirty="0"/>
              <a:t>AM if </a:t>
            </a:r>
            <a:r>
              <a:rPr lang="en-US" dirty="0" err="1"/>
              <a:t>is_gray_scale</a:t>
            </a:r>
            <a:r>
              <a:rPr lang="en-US" dirty="0"/>
              <a:t> flag </a:t>
            </a:r>
          </a:p>
          <a:p>
            <a:pPr lvl="2"/>
            <a:r>
              <a:rPr lang="en-US" dirty="0"/>
              <a:t>PM otherwise</a:t>
            </a:r>
            <a:endParaRPr lang="en-IL" dirty="0"/>
          </a:p>
          <a:p>
            <a:endParaRPr lang="en-US" dirty="0"/>
          </a:p>
          <a:p>
            <a:pPr lvl="1"/>
            <a:endParaRPr lang="en-IL" dirty="0"/>
          </a:p>
        </p:txBody>
      </p:sp>
    </p:spTree>
    <p:extLst>
      <p:ext uri="{BB962C8B-B14F-4D97-AF65-F5344CB8AC3E}">
        <p14:creationId xmlns:p14="http://schemas.microsoft.com/office/powerpoint/2010/main" val="347986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3C7E-9BA9-5E52-87DA-DEFB50D038CC}"/>
              </a:ext>
            </a:extLst>
          </p:cNvPr>
          <p:cNvSpPr>
            <a:spLocks noGrp="1"/>
          </p:cNvSpPr>
          <p:nvPr>
            <p:ph type="title"/>
          </p:nvPr>
        </p:nvSpPr>
        <p:spPr>
          <a:xfrm>
            <a:off x="838200" y="411778"/>
            <a:ext cx="10515600" cy="1325563"/>
          </a:xfrm>
        </p:spPr>
        <p:txBody>
          <a:bodyPr/>
          <a:lstStyle/>
          <a:p>
            <a:r>
              <a:rPr lang="en-US" b="1" dirty="0">
                <a:solidFill>
                  <a:srgbClr val="093640"/>
                </a:solidFill>
              </a:rPr>
              <a:t>Train Data: Day or Night Challenges</a:t>
            </a:r>
            <a:endParaRPr lang="en-IL" b="1" dirty="0">
              <a:solidFill>
                <a:srgbClr val="093640"/>
              </a:solidFill>
            </a:endParaRPr>
          </a:p>
        </p:txBody>
      </p:sp>
      <p:sp>
        <p:nvSpPr>
          <p:cNvPr id="4" name="Date Placeholder 3">
            <a:extLst>
              <a:ext uri="{FF2B5EF4-FFF2-40B4-BE49-F238E27FC236}">
                <a16:creationId xmlns:a16="http://schemas.microsoft.com/office/drawing/2014/main" id="{BADBA0FF-F753-3F20-E2ED-A5E5C0A11EB1}"/>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8936132C-6FD5-968C-27BC-9FCABFE94352}"/>
              </a:ext>
            </a:extLst>
          </p:cNvPr>
          <p:cNvSpPr>
            <a:spLocks noGrp="1"/>
          </p:cNvSpPr>
          <p:nvPr>
            <p:ph type="sldNum" sz="quarter" idx="12"/>
          </p:nvPr>
        </p:nvSpPr>
        <p:spPr/>
        <p:txBody>
          <a:bodyPr/>
          <a:lstStyle/>
          <a:p>
            <a:fld id="{D9D452A8-681F-46F3-9C0D-900CA8D1BE65}" type="slidenum">
              <a:rPr lang="en-IL" smtClean="0"/>
              <a:t>34</a:t>
            </a:fld>
            <a:endParaRPr lang="en-IL"/>
          </a:p>
        </p:txBody>
      </p:sp>
      <p:graphicFrame>
        <p:nvGraphicFramePr>
          <p:cNvPr id="8" name="Table 8">
            <a:extLst>
              <a:ext uri="{FF2B5EF4-FFF2-40B4-BE49-F238E27FC236}">
                <a16:creationId xmlns:a16="http://schemas.microsoft.com/office/drawing/2014/main" id="{0E4ABDA3-96B0-79FA-8F2C-39DE012F6D7F}"/>
              </a:ext>
            </a:extLst>
          </p:cNvPr>
          <p:cNvGraphicFramePr>
            <a:graphicFrameLocks noGrp="1"/>
          </p:cNvGraphicFramePr>
          <p:nvPr>
            <p:extLst>
              <p:ext uri="{D42A27DB-BD31-4B8C-83A1-F6EECF244321}">
                <p14:modId xmlns:p14="http://schemas.microsoft.com/office/powerpoint/2010/main" val="108124284"/>
              </p:ext>
            </p:extLst>
          </p:nvPr>
        </p:nvGraphicFramePr>
        <p:xfrm>
          <a:off x="482601" y="1737341"/>
          <a:ext cx="11087358" cy="2026920"/>
        </p:xfrm>
        <a:graphic>
          <a:graphicData uri="http://schemas.openxmlformats.org/drawingml/2006/table">
            <a:tbl>
              <a:tblPr firstRow="1" bandRow="1">
                <a:tableStyleId>{5C22544A-7EE6-4342-B048-85BDC9FD1C3A}</a:tableStyleId>
              </a:tblPr>
              <a:tblGrid>
                <a:gridCol w="4387979">
                  <a:extLst>
                    <a:ext uri="{9D8B030D-6E8A-4147-A177-3AD203B41FA5}">
                      <a16:colId xmlns:a16="http://schemas.microsoft.com/office/drawing/2014/main" val="1025532995"/>
                    </a:ext>
                  </a:extLst>
                </a:gridCol>
                <a:gridCol w="6699379">
                  <a:extLst>
                    <a:ext uri="{9D8B030D-6E8A-4147-A177-3AD203B41FA5}">
                      <a16:colId xmlns:a16="http://schemas.microsoft.com/office/drawing/2014/main" val="3143345031"/>
                    </a:ext>
                  </a:extLst>
                </a:gridCol>
              </a:tblGrid>
              <a:tr h="370840">
                <a:tc>
                  <a:txBody>
                    <a:bodyPr/>
                    <a:lstStyle/>
                    <a:p>
                      <a:r>
                        <a:rPr lang="en-US" dirty="0"/>
                        <a:t>Challenge</a:t>
                      </a:r>
                      <a:endParaRPr lang="en-IL" dirty="0"/>
                    </a:p>
                  </a:txBody>
                  <a:tcPr>
                    <a:solidFill>
                      <a:srgbClr val="176273"/>
                    </a:solidFill>
                  </a:tcPr>
                </a:tc>
                <a:tc>
                  <a:txBody>
                    <a:bodyPr/>
                    <a:lstStyle/>
                    <a:p>
                      <a:r>
                        <a:rPr lang="en-US" dirty="0"/>
                        <a:t>Solution</a:t>
                      </a:r>
                      <a:endParaRPr lang="en-IL" dirty="0"/>
                    </a:p>
                  </a:txBody>
                  <a:tcPr>
                    <a:solidFill>
                      <a:srgbClr val="176273"/>
                    </a:solidFill>
                  </a:tcPr>
                </a:tc>
                <a:extLst>
                  <a:ext uri="{0D108BD9-81ED-4DB2-BD59-A6C34878D82A}">
                    <a16:rowId xmlns:a16="http://schemas.microsoft.com/office/drawing/2014/main" val="942725673"/>
                  </a:ext>
                </a:extLst>
              </a:tr>
              <a:tr h="370840">
                <a:tc>
                  <a:txBody>
                    <a:bodyPr/>
                    <a:lstStyle/>
                    <a:p>
                      <a:r>
                        <a:rPr lang="en-US" dirty="0" err="1"/>
                        <a:t>iNat</a:t>
                      </a:r>
                      <a:r>
                        <a:rPr lang="en-US" dirty="0"/>
                        <a:t> meta-data does not contain date stamps</a:t>
                      </a:r>
                      <a:endParaRPr lang="en-IL" dirty="0"/>
                    </a:p>
                  </a:txBody>
                  <a:tcPr>
                    <a:solidFill>
                      <a:srgbClr val="04BF9D">
                        <a:alpha val="30000"/>
                      </a:srgbClr>
                    </a:solidFill>
                  </a:tcPr>
                </a:tc>
                <a:tc>
                  <a:txBody>
                    <a:bodyPr/>
                    <a:lstStyle/>
                    <a:p>
                      <a:r>
                        <a:rPr lang="en-US" dirty="0"/>
                        <a:t>Use </a:t>
                      </a:r>
                      <a:r>
                        <a:rPr lang="en-US" dirty="0" err="1"/>
                        <a:t>is_gray_scale</a:t>
                      </a:r>
                      <a:r>
                        <a:rPr lang="en-US" dirty="0"/>
                        <a:t> flag</a:t>
                      </a:r>
                      <a:endParaRPr lang="en-IL" dirty="0"/>
                    </a:p>
                  </a:txBody>
                  <a:tcPr>
                    <a:solidFill>
                      <a:srgbClr val="04BF9D">
                        <a:alpha val="30000"/>
                      </a:srgbClr>
                    </a:solidFill>
                  </a:tcPr>
                </a:tc>
                <a:extLst>
                  <a:ext uri="{0D108BD9-81ED-4DB2-BD59-A6C34878D82A}">
                    <a16:rowId xmlns:a16="http://schemas.microsoft.com/office/drawing/2014/main" val="2411525506"/>
                  </a:ext>
                </a:extLst>
              </a:tr>
              <a:tr h="370840">
                <a:tc>
                  <a:txBody>
                    <a:bodyPr/>
                    <a:lstStyle/>
                    <a:p>
                      <a:r>
                        <a:rPr lang="en-US" dirty="0"/>
                        <a:t>12 AM/PM</a:t>
                      </a:r>
                      <a:endParaRPr lang="en-IL" dirty="0"/>
                    </a:p>
                  </a:txBody>
                  <a:tcPr>
                    <a:solidFill>
                      <a:srgbClr val="38F2AE">
                        <a:alpha val="10000"/>
                      </a:srgbClr>
                    </a:solidFill>
                  </a:tcPr>
                </a:tc>
                <a:tc>
                  <a:txBody>
                    <a:bodyPr/>
                    <a:lstStyle/>
                    <a:p>
                      <a:r>
                        <a:rPr lang="en-US" dirty="0"/>
                        <a:t>Same as test</a:t>
                      </a:r>
                      <a:endParaRPr lang="en-IL" dirty="0"/>
                    </a:p>
                  </a:txBody>
                  <a:tcPr>
                    <a:solidFill>
                      <a:srgbClr val="38F2AE">
                        <a:alpha val="10000"/>
                      </a:srgbClr>
                    </a:solidFill>
                  </a:tcPr>
                </a:tc>
                <a:extLst>
                  <a:ext uri="{0D108BD9-81ED-4DB2-BD59-A6C34878D82A}">
                    <a16:rowId xmlns:a16="http://schemas.microsoft.com/office/drawing/2014/main" val="450514018"/>
                  </a:ext>
                </a:extLst>
              </a:tr>
              <a:tr h="370840">
                <a:tc>
                  <a:txBody>
                    <a:bodyPr/>
                    <a:lstStyle/>
                    <a:p>
                      <a:r>
                        <a:rPr lang="en-US" dirty="0"/>
                        <a:t>Sunrise and sunset times: the CCT train images were captured in Southwest, which covers two time zones. </a:t>
                      </a:r>
                      <a:endParaRPr lang="en-IL" dirty="0"/>
                    </a:p>
                  </a:txBody>
                  <a:tcPr>
                    <a:solidFill>
                      <a:srgbClr val="04BF9D">
                        <a:alpha val="30000"/>
                      </a:srgbClr>
                    </a:solidFill>
                  </a:tcPr>
                </a:tc>
                <a:tc>
                  <a:txBody>
                    <a:bodyPr/>
                    <a:lstStyle/>
                    <a:p>
                      <a:r>
                        <a:rPr lang="en-US" dirty="0"/>
                        <a:t>Use average sunrise and sunset times for San-</a:t>
                      </a:r>
                      <a:r>
                        <a:rPr lang="en-US" dirty="0" err="1"/>
                        <a:t>Franciso</a:t>
                      </a:r>
                      <a:r>
                        <a:rPr lang="en-US" dirty="0"/>
                        <a:t> (North-West corner), San-Diego (South-West corner), New-Mexico (South-East corner), and Colorado (North-East corner)</a:t>
                      </a:r>
                      <a:endParaRPr lang="en-IL" dirty="0"/>
                    </a:p>
                  </a:txBody>
                  <a:tcPr>
                    <a:solidFill>
                      <a:srgbClr val="04BF9D">
                        <a:alpha val="30000"/>
                      </a:srgbClr>
                    </a:solidFill>
                  </a:tcPr>
                </a:tc>
                <a:extLst>
                  <a:ext uri="{0D108BD9-81ED-4DB2-BD59-A6C34878D82A}">
                    <a16:rowId xmlns:a16="http://schemas.microsoft.com/office/drawing/2014/main" val="1674946372"/>
                  </a:ext>
                </a:extLst>
              </a:tr>
            </a:tbl>
          </a:graphicData>
        </a:graphic>
      </p:graphicFrame>
      <p:pic>
        <p:nvPicPr>
          <p:cNvPr id="2052" name="Picture 4" descr="Southwestern US Physical Map">
            <a:extLst>
              <a:ext uri="{FF2B5EF4-FFF2-40B4-BE49-F238E27FC236}">
                <a16:creationId xmlns:a16="http://schemas.microsoft.com/office/drawing/2014/main" id="{7BC4F9C4-4BDE-7719-2C1F-137E87903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799" y="3981978"/>
            <a:ext cx="4023049" cy="2534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011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C5E3-5BA2-B8CC-B61E-27BDD46CD396}"/>
              </a:ext>
            </a:extLst>
          </p:cNvPr>
          <p:cNvSpPr>
            <a:spLocks noGrp="1"/>
          </p:cNvSpPr>
          <p:nvPr>
            <p:ph type="title"/>
          </p:nvPr>
        </p:nvSpPr>
        <p:spPr/>
        <p:txBody>
          <a:bodyPr/>
          <a:lstStyle/>
          <a:p>
            <a:r>
              <a:rPr lang="en-US" b="1" dirty="0"/>
              <a:t>Correction Vector</a:t>
            </a:r>
            <a:endParaRPr lang="en-IL" b="1" dirty="0"/>
          </a:p>
        </p:txBody>
      </p:sp>
      <p:sp>
        <p:nvSpPr>
          <p:cNvPr id="3" name="Content Placeholder 2">
            <a:extLst>
              <a:ext uri="{FF2B5EF4-FFF2-40B4-BE49-F238E27FC236}">
                <a16:creationId xmlns:a16="http://schemas.microsoft.com/office/drawing/2014/main" id="{99CD804B-C4C8-4322-6E09-C6854CE6549F}"/>
              </a:ext>
            </a:extLst>
          </p:cNvPr>
          <p:cNvSpPr>
            <a:spLocks noGrp="1"/>
          </p:cNvSpPr>
          <p:nvPr>
            <p:ph idx="1"/>
          </p:nvPr>
        </p:nvSpPr>
        <p:spPr>
          <a:xfrm>
            <a:off x="838199" y="1825625"/>
            <a:ext cx="10265229" cy="4351338"/>
          </a:xfrm>
        </p:spPr>
        <p:txBody>
          <a:bodyPr/>
          <a:lstStyle/>
          <a:p>
            <a:pPr marL="0" indent="0">
              <a:buNone/>
            </a:pPr>
            <a:r>
              <a:rPr lang="en-US" dirty="0"/>
              <a:t>For each category in train data, we have computed the frequency of images with </a:t>
            </a:r>
            <a:r>
              <a:rPr lang="en-US" dirty="0" err="1"/>
              <a:t>is_night</a:t>
            </a:r>
            <a:r>
              <a:rPr lang="en-US" dirty="0"/>
              <a:t>=True. This table also displays the frequency for </a:t>
            </a:r>
            <a:r>
              <a:rPr lang="en-US" dirty="0" err="1"/>
              <a:t>is_night</a:t>
            </a:r>
            <a:r>
              <a:rPr lang="en-US" dirty="0"/>
              <a:t>=False</a:t>
            </a:r>
            <a:endParaRPr lang="en-IL" dirty="0"/>
          </a:p>
        </p:txBody>
      </p:sp>
      <p:sp>
        <p:nvSpPr>
          <p:cNvPr id="4" name="Date Placeholder 3">
            <a:extLst>
              <a:ext uri="{FF2B5EF4-FFF2-40B4-BE49-F238E27FC236}">
                <a16:creationId xmlns:a16="http://schemas.microsoft.com/office/drawing/2014/main" id="{31635817-D73E-17D7-8929-D4A4E74915F3}"/>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295E8147-2151-26AE-D56E-92A6D2A58B5C}"/>
              </a:ext>
            </a:extLst>
          </p:cNvPr>
          <p:cNvSpPr>
            <a:spLocks noGrp="1"/>
          </p:cNvSpPr>
          <p:nvPr>
            <p:ph type="sldNum" sz="quarter" idx="12"/>
          </p:nvPr>
        </p:nvSpPr>
        <p:spPr/>
        <p:txBody>
          <a:bodyPr/>
          <a:lstStyle/>
          <a:p>
            <a:fld id="{D9D452A8-681F-46F3-9C0D-900CA8D1BE65}" type="slidenum">
              <a:rPr lang="en-IL" smtClean="0"/>
              <a:t>35</a:t>
            </a:fld>
            <a:endParaRPr lang="en-IL"/>
          </a:p>
        </p:txBody>
      </p:sp>
      <p:pic>
        <p:nvPicPr>
          <p:cNvPr id="7" name="Picture 6">
            <a:extLst>
              <a:ext uri="{FF2B5EF4-FFF2-40B4-BE49-F238E27FC236}">
                <a16:creationId xmlns:a16="http://schemas.microsoft.com/office/drawing/2014/main" id="{B9AEBC9A-7026-4C63-889E-C6BDD1A31368}"/>
              </a:ext>
            </a:extLst>
          </p:cNvPr>
          <p:cNvPicPr>
            <a:picLocks noChangeAspect="1"/>
          </p:cNvPicPr>
          <p:nvPr/>
        </p:nvPicPr>
        <p:blipFill rotWithShape="1">
          <a:blip r:embed="rId3">
            <a:extLst>
              <a:ext uri="{28A0092B-C50C-407E-A947-70E740481C1C}">
                <a14:useLocalDpi xmlns:a14="http://schemas.microsoft.com/office/drawing/2010/main" val="0"/>
              </a:ext>
            </a:extLst>
          </a:blip>
          <a:srcRect l="791" t="58390" r="791" b="25596"/>
          <a:stretch/>
        </p:blipFill>
        <p:spPr>
          <a:xfrm>
            <a:off x="0" y="3429000"/>
            <a:ext cx="12192000" cy="2645045"/>
          </a:xfrm>
          <a:prstGeom prst="rect">
            <a:avLst/>
          </a:prstGeom>
        </p:spPr>
      </p:pic>
    </p:spTree>
    <p:extLst>
      <p:ext uri="{BB962C8B-B14F-4D97-AF65-F5344CB8AC3E}">
        <p14:creationId xmlns:p14="http://schemas.microsoft.com/office/powerpoint/2010/main" val="3875721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C5E3-5BA2-B8CC-B61E-27BDD46CD396}"/>
              </a:ext>
            </a:extLst>
          </p:cNvPr>
          <p:cNvSpPr>
            <a:spLocks noGrp="1"/>
          </p:cNvSpPr>
          <p:nvPr>
            <p:ph type="title"/>
          </p:nvPr>
        </p:nvSpPr>
        <p:spPr/>
        <p:txBody>
          <a:bodyPr/>
          <a:lstStyle/>
          <a:p>
            <a:r>
              <a:rPr lang="en-US" b="1" dirty="0">
                <a:solidFill>
                  <a:srgbClr val="093640"/>
                </a:solidFill>
              </a:rPr>
              <a:t>Correction Vector</a:t>
            </a:r>
            <a:endParaRPr lang="en-IL" b="1" dirty="0">
              <a:solidFill>
                <a:srgbClr val="093640"/>
              </a:solidFill>
            </a:endParaRPr>
          </a:p>
        </p:txBody>
      </p:sp>
      <p:sp>
        <p:nvSpPr>
          <p:cNvPr id="4" name="Date Placeholder 3">
            <a:extLst>
              <a:ext uri="{FF2B5EF4-FFF2-40B4-BE49-F238E27FC236}">
                <a16:creationId xmlns:a16="http://schemas.microsoft.com/office/drawing/2014/main" id="{31635817-D73E-17D7-8929-D4A4E74915F3}"/>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295E8147-2151-26AE-D56E-92A6D2A58B5C}"/>
              </a:ext>
            </a:extLst>
          </p:cNvPr>
          <p:cNvSpPr>
            <a:spLocks noGrp="1"/>
          </p:cNvSpPr>
          <p:nvPr>
            <p:ph type="sldNum" sz="quarter" idx="12"/>
          </p:nvPr>
        </p:nvSpPr>
        <p:spPr/>
        <p:txBody>
          <a:bodyPr/>
          <a:lstStyle/>
          <a:p>
            <a:fld id="{D9D452A8-681F-46F3-9C0D-900CA8D1BE65}" type="slidenum">
              <a:rPr lang="en-IL" smtClean="0"/>
              <a:t>36</a:t>
            </a:fld>
            <a:endParaRPr lang="en-IL"/>
          </a:p>
        </p:txBody>
      </p:sp>
      <p:graphicFrame>
        <p:nvGraphicFramePr>
          <p:cNvPr id="7" name="Table 6">
            <a:extLst>
              <a:ext uri="{FF2B5EF4-FFF2-40B4-BE49-F238E27FC236}">
                <a16:creationId xmlns:a16="http://schemas.microsoft.com/office/drawing/2014/main" id="{E03B3632-1CDD-974C-EC72-2F26E3DC62C8}"/>
              </a:ext>
            </a:extLst>
          </p:cNvPr>
          <p:cNvGraphicFramePr>
            <a:graphicFrameLocks noGrp="1"/>
          </p:cNvGraphicFramePr>
          <p:nvPr>
            <p:extLst>
              <p:ext uri="{D42A27DB-BD31-4B8C-83A1-F6EECF244321}">
                <p14:modId xmlns:p14="http://schemas.microsoft.com/office/powerpoint/2010/main" val="3903521263"/>
              </p:ext>
            </p:extLst>
          </p:nvPr>
        </p:nvGraphicFramePr>
        <p:xfrm>
          <a:off x="641364" y="1604865"/>
          <a:ext cx="4695746" cy="4170768"/>
        </p:xfrm>
        <a:graphic>
          <a:graphicData uri="http://schemas.openxmlformats.org/drawingml/2006/table">
            <a:tbl>
              <a:tblPr/>
              <a:tblGrid>
                <a:gridCol w="892632">
                  <a:extLst>
                    <a:ext uri="{9D8B030D-6E8A-4147-A177-3AD203B41FA5}">
                      <a16:colId xmlns:a16="http://schemas.microsoft.com/office/drawing/2014/main" val="3897770572"/>
                    </a:ext>
                  </a:extLst>
                </a:gridCol>
                <a:gridCol w="1272943">
                  <a:extLst>
                    <a:ext uri="{9D8B030D-6E8A-4147-A177-3AD203B41FA5}">
                      <a16:colId xmlns:a16="http://schemas.microsoft.com/office/drawing/2014/main" val="414879022"/>
                    </a:ext>
                  </a:extLst>
                </a:gridCol>
                <a:gridCol w="1294945">
                  <a:extLst>
                    <a:ext uri="{9D8B030D-6E8A-4147-A177-3AD203B41FA5}">
                      <a16:colId xmlns:a16="http://schemas.microsoft.com/office/drawing/2014/main" val="2239590348"/>
                    </a:ext>
                  </a:extLst>
                </a:gridCol>
                <a:gridCol w="1235226">
                  <a:extLst>
                    <a:ext uri="{9D8B030D-6E8A-4147-A177-3AD203B41FA5}">
                      <a16:colId xmlns:a16="http://schemas.microsoft.com/office/drawing/2014/main" val="1770611283"/>
                    </a:ext>
                  </a:extLst>
                </a:gridCol>
              </a:tblGrid>
              <a:tr h="173782">
                <a:tc>
                  <a:txBody>
                    <a:bodyPr/>
                    <a:lstStyle/>
                    <a:p>
                      <a:pPr algn="l" fontAlgn="b"/>
                      <a:r>
                        <a:rPr lang="en-US" sz="1000" b="1" i="0" u="none" strike="noStrike" dirty="0" err="1">
                          <a:solidFill>
                            <a:srgbClr val="FFFFFF"/>
                          </a:solidFill>
                          <a:effectLst/>
                          <a:latin typeface="Calibri" panose="020F0502020204030204" pitchFamily="34" charset="0"/>
                        </a:rPr>
                        <a:t>category_id</a:t>
                      </a:r>
                      <a:endParaRPr lang="en-US" sz="1000" b="1" i="0" u="none" strike="noStrike" dirty="0">
                        <a:solidFill>
                          <a:srgbClr val="FFFFFF"/>
                        </a:solidFill>
                        <a:effectLst/>
                        <a:latin typeface="Calibri" panose="020F0502020204030204" pitchFamily="34" charset="0"/>
                      </a:endParaRPr>
                    </a:p>
                  </a:txBody>
                  <a:tcPr marL="9065" marR="9065" marT="906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76273"/>
                    </a:solidFill>
                  </a:tcPr>
                </a:tc>
                <a:tc>
                  <a:txBody>
                    <a:bodyPr/>
                    <a:lstStyle/>
                    <a:p>
                      <a:pPr algn="l" fontAlgn="b"/>
                      <a:r>
                        <a:rPr lang="en-US" sz="1000" b="1" i="0" u="none" strike="noStrike" dirty="0">
                          <a:solidFill>
                            <a:srgbClr val="FFFFFF"/>
                          </a:solidFill>
                          <a:effectLst/>
                          <a:latin typeface="Calibri" panose="020F0502020204030204" pitchFamily="34" charset="0"/>
                        </a:rPr>
                        <a:t>Category name</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76273"/>
                    </a:solidFill>
                  </a:tcPr>
                </a:tc>
                <a:tc>
                  <a:txBody>
                    <a:bodyPr/>
                    <a:lstStyle/>
                    <a:p>
                      <a:pPr algn="l" fontAlgn="b"/>
                      <a:r>
                        <a:rPr lang="en-US" sz="1000" b="1" i="0" u="none" strike="noStrike" dirty="0" err="1">
                          <a:solidFill>
                            <a:srgbClr val="FFFFFF"/>
                          </a:solidFill>
                          <a:effectLst/>
                          <a:latin typeface="Calibri" panose="020F0502020204030204" pitchFamily="34" charset="0"/>
                        </a:rPr>
                        <a:t>is_night</a:t>
                      </a:r>
                      <a:r>
                        <a:rPr lang="en-US" sz="1000" b="1" i="0" u="none" strike="noStrike" dirty="0">
                          <a:solidFill>
                            <a:srgbClr val="FFFFFF"/>
                          </a:solidFill>
                          <a:effectLst/>
                          <a:latin typeface="Calibri" panose="020F0502020204030204" pitchFamily="34" charset="0"/>
                        </a:rPr>
                        <a:t> frequency</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76273"/>
                    </a:solidFill>
                  </a:tcPr>
                </a:tc>
                <a:tc>
                  <a:txBody>
                    <a:bodyPr/>
                    <a:lstStyle/>
                    <a:p>
                      <a:pPr algn="l" fontAlgn="b"/>
                      <a:r>
                        <a:rPr lang="en-US" sz="1000" b="1" i="0" u="none" strike="noStrike" dirty="0" err="1">
                          <a:solidFill>
                            <a:srgbClr val="FFFFFF"/>
                          </a:solidFill>
                          <a:effectLst/>
                          <a:latin typeface="Calibri" panose="020F0502020204030204" pitchFamily="34" charset="0"/>
                        </a:rPr>
                        <a:t>is_day_frequency</a:t>
                      </a:r>
                      <a:endParaRPr lang="en-US" sz="1000" b="1" i="0" u="none" strike="noStrike" dirty="0">
                        <a:solidFill>
                          <a:srgbClr val="FFFFFF"/>
                        </a:solidFill>
                        <a:effectLst/>
                        <a:latin typeface="Calibri" panose="020F0502020204030204" pitchFamily="34" charset="0"/>
                      </a:endParaRPr>
                    </a:p>
                  </a:txBody>
                  <a:tcPr marL="9065" marR="9065" marT="906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176273"/>
                    </a:solidFill>
                  </a:tcPr>
                </a:tc>
                <a:extLst>
                  <a:ext uri="{0D108BD9-81ED-4DB2-BD59-A6C34878D82A}">
                    <a16:rowId xmlns:a16="http://schemas.microsoft.com/office/drawing/2014/main" val="3721140369"/>
                  </a:ext>
                </a:extLst>
              </a:tr>
              <a:tr h="173782">
                <a:tc>
                  <a:txBody>
                    <a:bodyPr/>
                    <a:lstStyle/>
                    <a:p>
                      <a:pPr algn="ctr" fontAlgn="b"/>
                      <a:r>
                        <a:rPr lang="en-IL" sz="1000" b="0" i="0" u="none" strike="noStrike" dirty="0">
                          <a:solidFill>
                            <a:srgbClr val="000000"/>
                          </a:solidFill>
                          <a:effectLst/>
                          <a:latin typeface="Calibri" panose="020F0502020204030204" pitchFamily="34" charset="0"/>
                        </a:rPr>
                        <a:t>0</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000" b="0" i="0" u="none" strike="noStrike" dirty="0">
                          <a:solidFill>
                            <a:srgbClr val="000000"/>
                          </a:solidFill>
                          <a:effectLst/>
                          <a:latin typeface="Calibri" panose="020F0502020204030204" pitchFamily="34" charset="0"/>
                        </a:rPr>
                        <a:t>empty</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27%</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73%</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1103399600"/>
                  </a:ext>
                </a:extLst>
              </a:tr>
              <a:tr h="173782">
                <a:tc>
                  <a:txBody>
                    <a:bodyPr/>
                    <a:lstStyle/>
                    <a:p>
                      <a:pPr algn="ctr" fontAlgn="b"/>
                      <a:r>
                        <a:rPr lang="en-IL" sz="1000" b="0" i="0" u="none" strike="noStrike">
                          <a:solidFill>
                            <a:srgbClr val="000000"/>
                          </a:solidFill>
                          <a:effectLst/>
                          <a:latin typeface="Calibri" panose="020F0502020204030204" pitchFamily="34" charset="0"/>
                        </a:rPr>
                        <a:t>1</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000" b="0" i="0" u="none" strike="noStrike" dirty="0">
                          <a:solidFill>
                            <a:srgbClr val="000000"/>
                          </a:solidFill>
                          <a:effectLst/>
                          <a:latin typeface="Calibri" panose="020F0502020204030204" pitchFamily="34" charset="0"/>
                        </a:rPr>
                        <a:t>deer</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a:solidFill>
                            <a:srgbClr val="000000"/>
                          </a:solidFill>
                          <a:effectLst/>
                          <a:latin typeface="Calibri" panose="020F0502020204030204" pitchFamily="34" charset="0"/>
                        </a:rPr>
                        <a:t>32%</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68%</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1845797617"/>
                  </a:ext>
                </a:extLst>
              </a:tr>
              <a:tr h="173782">
                <a:tc>
                  <a:txBody>
                    <a:bodyPr/>
                    <a:lstStyle/>
                    <a:p>
                      <a:pPr marL="0" algn="ctr" defTabSz="914400" rtl="0" eaLnBrk="1" fontAlgn="b" latinLnBrk="0" hangingPunct="1"/>
                      <a:r>
                        <a:rPr lang="en-IL" sz="1000" b="0" i="0" u="none" strike="noStrike" kern="1200" dirty="0">
                          <a:solidFill>
                            <a:srgbClr val="000000"/>
                          </a:solidFill>
                          <a:effectLst/>
                          <a:latin typeface="Calibri" panose="020F0502020204030204" pitchFamily="34" charset="0"/>
                          <a:ea typeface="+mn-ea"/>
                          <a:cs typeface="+mn-cs"/>
                        </a:rPr>
                        <a:t>2</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marL="0" algn="l" defTabSz="914400"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moose</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marL="0" algn="ctr" defTabSz="914400" rtl="0" eaLnBrk="1" fontAlgn="b" latinLnBrk="0" hangingPunct="1"/>
                      <a:r>
                        <a:rPr lang="en-IL" sz="1000" b="0" i="0" u="none" strike="noStrike" kern="1200" dirty="0">
                          <a:solidFill>
                            <a:srgbClr val="000000"/>
                          </a:solidFill>
                          <a:effectLst/>
                          <a:latin typeface="Calibri" panose="020F0502020204030204" pitchFamily="34" charset="0"/>
                          <a:ea typeface="+mn-ea"/>
                          <a:cs typeface="+mn-cs"/>
                        </a:rPr>
                        <a:t>5%</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marL="0" algn="ctr" defTabSz="914400" rtl="0" eaLnBrk="1" fontAlgn="b" latinLnBrk="0" hangingPunct="1"/>
                      <a:r>
                        <a:rPr lang="en-IL" sz="1000" b="0" i="0" u="none" strike="noStrike" kern="1200" dirty="0">
                          <a:solidFill>
                            <a:srgbClr val="000000"/>
                          </a:solidFill>
                          <a:effectLst/>
                          <a:latin typeface="Calibri" panose="020F0502020204030204" pitchFamily="34" charset="0"/>
                          <a:ea typeface="+mn-ea"/>
                          <a:cs typeface="+mn-cs"/>
                        </a:rPr>
                        <a:t>95%</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1804505998"/>
                  </a:ext>
                </a:extLst>
              </a:tr>
              <a:tr h="173782">
                <a:tc>
                  <a:txBody>
                    <a:bodyPr/>
                    <a:lstStyle/>
                    <a:p>
                      <a:pPr algn="ctr" fontAlgn="b"/>
                      <a:r>
                        <a:rPr lang="en-IL" sz="1000" b="0" i="0" u="none" strike="noStrike">
                          <a:solidFill>
                            <a:srgbClr val="000000"/>
                          </a:solidFill>
                          <a:effectLst/>
                          <a:latin typeface="Calibri" panose="020F0502020204030204" pitchFamily="34" charset="0"/>
                        </a:rPr>
                        <a:t>3</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000" b="0" i="0" u="none" strike="noStrike">
                          <a:solidFill>
                            <a:srgbClr val="000000"/>
                          </a:solidFill>
                          <a:effectLst/>
                          <a:latin typeface="Calibri" panose="020F0502020204030204" pitchFamily="34" charset="0"/>
                        </a:rPr>
                        <a:t>squirrel</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1%</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99%</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2486706308"/>
                  </a:ext>
                </a:extLst>
              </a:tr>
              <a:tr h="173782">
                <a:tc>
                  <a:txBody>
                    <a:bodyPr/>
                    <a:lstStyle/>
                    <a:p>
                      <a:pPr algn="ctr" fontAlgn="b"/>
                      <a:r>
                        <a:rPr lang="en-IL" sz="1000" b="0" i="0" u="none" strike="noStrike">
                          <a:solidFill>
                            <a:srgbClr val="000000"/>
                          </a:solidFill>
                          <a:effectLst/>
                          <a:latin typeface="Calibri" panose="020F0502020204030204" pitchFamily="34" charset="0"/>
                        </a:rPr>
                        <a:t>4</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000" b="0" i="0" u="none" strike="noStrike">
                          <a:solidFill>
                            <a:srgbClr val="000000"/>
                          </a:solidFill>
                          <a:effectLst/>
                          <a:latin typeface="Calibri" panose="020F0502020204030204" pitchFamily="34" charset="0"/>
                        </a:rPr>
                        <a:t>rodent</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a:solidFill>
                            <a:srgbClr val="000000"/>
                          </a:solidFill>
                          <a:effectLst/>
                          <a:latin typeface="Calibri" panose="020F0502020204030204" pitchFamily="34" charset="0"/>
                        </a:rPr>
                        <a:t>96%</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4%</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328977896"/>
                  </a:ext>
                </a:extLst>
              </a:tr>
              <a:tr h="173782">
                <a:tc>
                  <a:txBody>
                    <a:bodyPr/>
                    <a:lstStyle/>
                    <a:p>
                      <a:pPr algn="ctr" fontAlgn="b"/>
                      <a:r>
                        <a:rPr lang="en-IL" sz="1000" b="0" i="0" u="none" strike="noStrike">
                          <a:solidFill>
                            <a:srgbClr val="000000"/>
                          </a:solidFill>
                          <a:effectLst/>
                          <a:latin typeface="Calibri" panose="020F0502020204030204" pitchFamily="34" charset="0"/>
                        </a:rPr>
                        <a:t>5</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000" b="0" i="0" u="none" strike="noStrike">
                          <a:solidFill>
                            <a:srgbClr val="000000"/>
                          </a:solidFill>
                          <a:effectLst/>
                          <a:latin typeface="Calibri" panose="020F0502020204030204" pitchFamily="34" charset="0"/>
                        </a:rPr>
                        <a:t>small_mammal</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a:solidFill>
                            <a:srgbClr val="000000"/>
                          </a:solidFill>
                          <a:effectLst/>
                          <a:latin typeface="Calibri" panose="020F0502020204030204" pitchFamily="34" charset="0"/>
                        </a:rPr>
                        <a:t>1%</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99%</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2492687239"/>
                  </a:ext>
                </a:extLst>
              </a:tr>
              <a:tr h="173782">
                <a:tc>
                  <a:txBody>
                    <a:bodyPr/>
                    <a:lstStyle/>
                    <a:p>
                      <a:pPr algn="ctr" fontAlgn="b"/>
                      <a:r>
                        <a:rPr lang="en-IL" sz="1000" b="0" i="0" u="none" strike="noStrike">
                          <a:solidFill>
                            <a:srgbClr val="000000"/>
                          </a:solidFill>
                          <a:effectLst/>
                          <a:latin typeface="Calibri" panose="020F0502020204030204" pitchFamily="34" charset="0"/>
                        </a:rPr>
                        <a:t>6</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000" b="0" i="0" u="none" strike="noStrike">
                          <a:solidFill>
                            <a:srgbClr val="000000"/>
                          </a:solidFill>
                          <a:effectLst/>
                          <a:latin typeface="Calibri" panose="020F0502020204030204" pitchFamily="34" charset="0"/>
                        </a:rPr>
                        <a:t>elk</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a:solidFill>
                            <a:srgbClr val="000000"/>
                          </a:solidFill>
                          <a:effectLst/>
                          <a:latin typeface="Calibri" panose="020F0502020204030204" pitchFamily="34" charset="0"/>
                        </a:rPr>
                        <a:t>0%</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100%</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1245342365"/>
                  </a:ext>
                </a:extLst>
              </a:tr>
              <a:tr h="173782">
                <a:tc>
                  <a:txBody>
                    <a:bodyPr/>
                    <a:lstStyle/>
                    <a:p>
                      <a:pPr algn="ctr" fontAlgn="b"/>
                      <a:r>
                        <a:rPr lang="en-IL" sz="1000" b="0" i="0" u="none" strike="noStrike" dirty="0">
                          <a:solidFill>
                            <a:srgbClr val="000000"/>
                          </a:solidFill>
                          <a:effectLst/>
                          <a:latin typeface="Calibri" panose="020F0502020204030204" pitchFamily="34" charset="0"/>
                        </a:rPr>
                        <a:t>7</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000" b="0" i="0" u="none" strike="noStrike">
                          <a:solidFill>
                            <a:srgbClr val="000000"/>
                          </a:solidFill>
                          <a:effectLst/>
                          <a:latin typeface="Calibri" panose="020F0502020204030204" pitchFamily="34" charset="0"/>
                        </a:rPr>
                        <a:t>pronghorn_antelope</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a:solidFill>
                            <a:srgbClr val="000000"/>
                          </a:solidFill>
                          <a:effectLst/>
                          <a:latin typeface="Calibri" panose="020F0502020204030204" pitchFamily="34" charset="0"/>
                        </a:rPr>
                        <a:t>0%</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100%</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3818799934"/>
                  </a:ext>
                </a:extLst>
              </a:tr>
              <a:tr h="173782">
                <a:tc>
                  <a:txBody>
                    <a:bodyPr/>
                    <a:lstStyle/>
                    <a:p>
                      <a:pPr algn="ctr" fontAlgn="b"/>
                      <a:r>
                        <a:rPr lang="en-IL" sz="1000" b="0" i="0" u="none" strike="noStrike">
                          <a:solidFill>
                            <a:srgbClr val="000000"/>
                          </a:solidFill>
                          <a:effectLst/>
                          <a:latin typeface="Calibri" panose="020F0502020204030204" pitchFamily="34" charset="0"/>
                        </a:rPr>
                        <a:t>8</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000" b="0" i="0" u="none" strike="noStrike">
                          <a:solidFill>
                            <a:srgbClr val="000000"/>
                          </a:solidFill>
                          <a:effectLst/>
                          <a:latin typeface="Calibri" panose="020F0502020204030204" pitchFamily="34" charset="0"/>
                        </a:rPr>
                        <a:t>rabbit</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a:solidFill>
                            <a:srgbClr val="000000"/>
                          </a:solidFill>
                          <a:effectLst/>
                          <a:latin typeface="Calibri" panose="020F0502020204030204" pitchFamily="34" charset="0"/>
                        </a:rPr>
                        <a:t>30%</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70%</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1228365588"/>
                  </a:ext>
                </a:extLst>
              </a:tr>
              <a:tr h="173782">
                <a:tc>
                  <a:txBody>
                    <a:bodyPr/>
                    <a:lstStyle/>
                    <a:p>
                      <a:pPr algn="ctr" fontAlgn="b"/>
                      <a:r>
                        <a:rPr lang="en-IL" sz="1000" b="0" i="0" u="none" strike="noStrike">
                          <a:solidFill>
                            <a:srgbClr val="000000"/>
                          </a:solidFill>
                          <a:effectLst/>
                          <a:latin typeface="Calibri" panose="020F0502020204030204" pitchFamily="34" charset="0"/>
                        </a:rPr>
                        <a:t>9</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000" b="0" i="0" u="none" strike="noStrike">
                          <a:solidFill>
                            <a:srgbClr val="000000"/>
                          </a:solidFill>
                          <a:effectLst/>
                          <a:latin typeface="Calibri" panose="020F0502020204030204" pitchFamily="34" charset="0"/>
                        </a:rPr>
                        <a:t>bighorn_sheep</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a:solidFill>
                            <a:srgbClr val="000000"/>
                          </a:solidFill>
                          <a:effectLst/>
                          <a:latin typeface="Calibri" panose="020F0502020204030204" pitchFamily="34" charset="0"/>
                        </a:rPr>
                        <a:t>0%</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100%</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3193788286"/>
                  </a:ext>
                </a:extLst>
              </a:tr>
              <a:tr h="173782">
                <a:tc>
                  <a:txBody>
                    <a:bodyPr/>
                    <a:lstStyle/>
                    <a:p>
                      <a:pPr algn="ctr" fontAlgn="b"/>
                      <a:r>
                        <a:rPr lang="en-IL" sz="1000" b="0" i="0" u="none" strike="noStrike">
                          <a:solidFill>
                            <a:srgbClr val="000000"/>
                          </a:solidFill>
                          <a:effectLst/>
                          <a:latin typeface="Calibri" panose="020F0502020204030204" pitchFamily="34" charset="0"/>
                        </a:rPr>
                        <a:t>10</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000" b="0" i="0" u="none" strike="noStrike">
                          <a:solidFill>
                            <a:srgbClr val="000000"/>
                          </a:solidFill>
                          <a:effectLst/>
                          <a:latin typeface="Calibri" panose="020F0502020204030204" pitchFamily="34" charset="0"/>
                        </a:rPr>
                        <a:t>fox</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a:solidFill>
                            <a:srgbClr val="000000"/>
                          </a:solidFill>
                          <a:effectLst/>
                          <a:latin typeface="Calibri" panose="020F0502020204030204" pitchFamily="34" charset="0"/>
                        </a:rPr>
                        <a:t>49%</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51%</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1153971011"/>
                  </a:ext>
                </a:extLst>
              </a:tr>
              <a:tr h="173782">
                <a:tc>
                  <a:txBody>
                    <a:bodyPr/>
                    <a:lstStyle/>
                    <a:p>
                      <a:pPr algn="ctr" fontAlgn="b"/>
                      <a:r>
                        <a:rPr lang="en-IL" sz="1000" b="0" i="0" u="none" strike="noStrike">
                          <a:solidFill>
                            <a:srgbClr val="000000"/>
                          </a:solidFill>
                          <a:effectLst/>
                          <a:latin typeface="Calibri" panose="020F0502020204030204" pitchFamily="34" charset="0"/>
                        </a:rPr>
                        <a:t>11</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000" b="0" i="0" u="none" strike="noStrike" dirty="0">
                          <a:solidFill>
                            <a:srgbClr val="000000"/>
                          </a:solidFill>
                          <a:effectLst/>
                          <a:latin typeface="Calibri" panose="020F0502020204030204" pitchFamily="34" charset="0"/>
                        </a:rPr>
                        <a:t>coyote</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a:solidFill>
                            <a:srgbClr val="000000"/>
                          </a:solidFill>
                          <a:effectLst/>
                          <a:latin typeface="Calibri" panose="020F0502020204030204" pitchFamily="34" charset="0"/>
                        </a:rPr>
                        <a:t>48%</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52%</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624916222"/>
                  </a:ext>
                </a:extLst>
              </a:tr>
              <a:tr h="173782">
                <a:tc>
                  <a:txBody>
                    <a:bodyPr/>
                    <a:lstStyle/>
                    <a:p>
                      <a:pPr algn="ctr" fontAlgn="b"/>
                      <a:r>
                        <a:rPr lang="en-IL" sz="1000" b="0" i="0" u="none" strike="noStrike" dirty="0">
                          <a:solidFill>
                            <a:srgbClr val="000000"/>
                          </a:solidFill>
                          <a:effectLst/>
                          <a:latin typeface="Calibri" panose="020F0502020204030204" pitchFamily="34" charset="0"/>
                        </a:rPr>
                        <a:t>12</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000" b="0" i="0" u="none" strike="noStrike">
                          <a:solidFill>
                            <a:srgbClr val="000000"/>
                          </a:solidFill>
                          <a:effectLst/>
                          <a:latin typeface="Calibri" panose="020F0502020204030204" pitchFamily="34" charset="0"/>
                        </a:rPr>
                        <a:t>black_bear</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a:solidFill>
                            <a:srgbClr val="000000"/>
                          </a:solidFill>
                          <a:effectLst/>
                          <a:latin typeface="Calibri" panose="020F0502020204030204" pitchFamily="34" charset="0"/>
                        </a:rPr>
                        <a:t>1%</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99%</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1152428626"/>
                  </a:ext>
                </a:extLst>
              </a:tr>
              <a:tr h="173782">
                <a:tc>
                  <a:txBody>
                    <a:bodyPr/>
                    <a:lstStyle/>
                    <a:p>
                      <a:pPr algn="ctr" fontAlgn="b"/>
                      <a:r>
                        <a:rPr lang="en-IL" sz="1000" b="0" i="0" u="none" strike="noStrike">
                          <a:solidFill>
                            <a:srgbClr val="000000"/>
                          </a:solidFill>
                          <a:effectLst/>
                          <a:latin typeface="Calibri" panose="020F0502020204030204" pitchFamily="34" charset="0"/>
                        </a:rPr>
                        <a:t>13</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000" b="0" i="0" u="none" strike="noStrike">
                          <a:solidFill>
                            <a:srgbClr val="000000"/>
                          </a:solidFill>
                          <a:effectLst/>
                          <a:latin typeface="Calibri" panose="020F0502020204030204" pitchFamily="34" charset="0"/>
                        </a:rPr>
                        <a:t>raccoon</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a:solidFill>
                            <a:srgbClr val="000000"/>
                          </a:solidFill>
                          <a:effectLst/>
                          <a:latin typeface="Calibri" panose="020F0502020204030204" pitchFamily="34" charset="0"/>
                        </a:rPr>
                        <a:t>78%</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22%</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3913744396"/>
                  </a:ext>
                </a:extLst>
              </a:tr>
              <a:tr h="173782">
                <a:tc>
                  <a:txBody>
                    <a:bodyPr/>
                    <a:lstStyle/>
                    <a:p>
                      <a:pPr algn="ctr" fontAlgn="b"/>
                      <a:r>
                        <a:rPr lang="en-IL" sz="1000" b="0" i="0" u="none" strike="noStrike" dirty="0">
                          <a:solidFill>
                            <a:srgbClr val="000000"/>
                          </a:solidFill>
                          <a:effectLst/>
                          <a:latin typeface="Calibri" panose="020F0502020204030204" pitchFamily="34" charset="0"/>
                        </a:rPr>
                        <a:t>14</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000" b="0" i="0" u="none" strike="noStrike">
                          <a:solidFill>
                            <a:srgbClr val="000000"/>
                          </a:solidFill>
                          <a:effectLst/>
                          <a:latin typeface="Calibri" panose="020F0502020204030204" pitchFamily="34" charset="0"/>
                        </a:rPr>
                        <a:t>skunk</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a:solidFill>
                            <a:srgbClr val="000000"/>
                          </a:solidFill>
                          <a:effectLst/>
                          <a:latin typeface="Calibri" panose="020F0502020204030204" pitchFamily="34" charset="0"/>
                        </a:rPr>
                        <a:t>68%</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32%</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375773972"/>
                  </a:ext>
                </a:extLst>
              </a:tr>
              <a:tr h="173782">
                <a:tc>
                  <a:txBody>
                    <a:bodyPr/>
                    <a:lstStyle/>
                    <a:p>
                      <a:pPr algn="ctr" fontAlgn="b"/>
                      <a:r>
                        <a:rPr lang="en-IL" sz="1000" b="0" i="0" u="none" strike="noStrike">
                          <a:solidFill>
                            <a:srgbClr val="000000"/>
                          </a:solidFill>
                          <a:effectLst/>
                          <a:latin typeface="Calibri" panose="020F0502020204030204" pitchFamily="34" charset="0"/>
                        </a:rPr>
                        <a:t>15</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000" b="0" i="0" u="none" strike="noStrike">
                          <a:solidFill>
                            <a:srgbClr val="000000"/>
                          </a:solidFill>
                          <a:effectLst/>
                          <a:latin typeface="Calibri" panose="020F0502020204030204" pitchFamily="34" charset="0"/>
                        </a:rPr>
                        <a:t>wolf</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a:solidFill>
                            <a:srgbClr val="000000"/>
                          </a:solidFill>
                          <a:effectLst/>
                          <a:latin typeface="Calibri" panose="020F0502020204030204" pitchFamily="34" charset="0"/>
                        </a:rPr>
                        <a:t>3%</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97%</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203159683"/>
                  </a:ext>
                </a:extLst>
              </a:tr>
              <a:tr h="173782">
                <a:tc>
                  <a:txBody>
                    <a:bodyPr/>
                    <a:lstStyle/>
                    <a:p>
                      <a:pPr algn="ctr" fontAlgn="b"/>
                      <a:r>
                        <a:rPr lang="en-IL" sz="1000" b="0" i="0" u="none" strike="noStrike" dirty="0">
                          <a:solidFill>
                            <a:srgbClr val="000000"/>
                          </a:solidFill>
                          <a:effectLst/>
                          <a:latin typeface="Calibri" panose="020F0502020204030204" pitchFamily="34" charset="0"/>
                        </a:rPr>
                        <a:t>16</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000" b="0" i="0" u="none" strike="noStrike">
                          <a:solidFill>
                            <a:srgbClr val="000000"/>
                          </a:solidFill>
                          <a:effectLst/>
                          <a:latin typeface="Calibri" panose="020F0502020204030204" pitchFamily="34" charset="0"/>
                        </a:rPr>
                        <a:t>bobcat</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a:solidFill>
                            <a:srgbClr val="000000"/>
                          </a:solidFill>
                          <a:effectLst/>
                          <a:latin typeface="Calibri" panose="020F0502020204030204" pitchFamily="34" charset="0"/>
                        </a:rPr>
                        <a:t>50%</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50%</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744978464"/>
                  </a:ext>
                </a:extLst>
              </a:tr>
              <a:tr h="173782">
                <a:tc>
                  <a:txBody>
                    <a:bodyPr/>
                    <a:lstStyle/>
                    <a:p>
                      <a:pPr algn="ctr" fontAlgn="b"/>
                      <a:r>
                        <a:rPr lang="en-IL" sz="1000" b="0" i="0" u="none" strike="noStrike">
                          <a:solidFill>
                            <a:srgbClr val="000000"/>
                          </a:solidFill>
                          <a:effectLst/>
                          <a:latin typeface="Calibri" panose="020F0502020204030204" pitchFamily="34" charset="0"/>
                        </a:rPr>
                        <a:t>17</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000" b="0" i="0" u="none" strike="noStrike">
                          <a:solidFill>
                            <a:srgbClr val="000000"/>
                          </a:solidFill>
                          <a:effectLst/>
                          <a:latin typeface="Calibri" panose="020F0502020204030204" pitchFamily="34" charset="0"/>
                        </a:rPr>
                        <a:t>cat</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a:solidFill>
                            <a:srgbClr val="000000"/>
                          </a:solidFill>
                          <a:effectLst/>
                          <a:latin typeface="Calibri" panose="020F0502020204030204" pitchFamily="34" charset="0"/>
                        </a:rPr>
                        <a:t>52%</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48%</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3232328902"/>
                  </a:ext>
                </a:extLst>
              </a:tr>
              <a:tr h="173782">
                <a:tc>
                  <a:txBody>
                    <a:bodyPr/>
                    <a:lstStyle/>
                    <a:p>
                      <a:pPr algn="ctr" fontAlgn="b"/>
                      <a:r>
                        <a:rPr lang="en-IL" sz="1000" b="0" i="0" u="none" strike="noStrike">
                          <a:solidFill>
                            <a:srgbClr val="000000"/>
                          </a:solidFill>
                          <a:effectLst/>
                          <a:latin typeface="Calibri" panose="020F0502020204030204" pitchFamily="34" charset="0"/>
                        </a:rPr>
                        <a:t>18</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000" b="0" i="0" u="none" strike="noStrike">
                          <a:solidFill>
                            <a:srgbClr val="000000"/>
                          </a:solidFill>
                          <a:effectLst/>
                          <a:latin typeface="Calibri" panose="020F0502020204030204" pitchFamily="34" charset="0"/>
                        </a:rPr>
                        <a:t>dog</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a:solidFill>
                            <a:srgbClr val="000000"/>
                          </a:solidFill>
                          <a:effectLst/>
                          <a:latin typeface="Calibri" panose="020F0502020204030204" pitchFamily="34" charset="0"/>
                        </a:rPr>
                        <a:t>12%</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88%</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2286222967"/>
                  </a:ext>
                </a:extLst>
              </a:tr>
              <a:tr h="173782">
                <a:tc>
                  <a:txBody>
                    <a:bodyPr/>
                    <a:lstStyle/>
                    <a:p>
                      <a:pPr algn="ctr" fontAlgn="b"/>
                      <a:r>
                        <a:rPr lang="en-IL" sz="1000" b="0" i="0" u="none" strike="noStrike">
                          <a:solidFill>
                            <a:srgbClr val="000000"/>
                          </a:solidFill>
                          <a:effectLst/>
                          <a:latin typeface="Calibri" panose="020F0502020204030204" pitchFamily="34" charset="0"/>
                        </a:rPr>
                        <a:t>19</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000" b="0" i="0" u="none" strike="noStrike">
                          <a:solidFill>
                            <a:srgbClr val="000000"/>
                          </a:solidFill>
                          <a:effectLst/>
                          <a:latin typeface="Calibri" panose="020F0502020204030204" pitchFamily="34" charset="0"/>
                        </a:rPr>
                        <a:t>opossum</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a:solidFill>
                            <a:srgbClr val="000000"/>
                          </a:solidFill>
                          <a:effectLst/>
                          <a:latin typeface="Calibri" panose="020F0502020204030204" pitchFamily="34" charset="0"/>
                        </a:rPr>
                        <a:t>95%</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5%</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2594668599"/>
                  </a:ext>
                </a:extLst>
              </a:tr>
              <a:tr h="173782">
                <a:tc>
                  <a:txBody>
                    <a:bodyPr/>
                    <a:lstStyle/>
                    <a:p>
                      <a:pPr algn="ctr" fontAlgn="b"/>
                      <a:r>
                        <a:rPr lang="en-IL" sz="1000" b="0" i="0" u="none" strike="noStrike">
                          <a:solidFill>
                            <a:srgbClr val="000000"/>
                          </a:solidFill>
                          <a:effectLst/>
                          <a:latin typeface="Calibri" panose="020F0502020204030204" pitchFamily="34" charset="0"/>
                        </a:rPr>
                        <a:t>20</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000" b="0" i="0" u="none" strike="noStrike">
                          <a:solidFill>
                            <a:srgbClr val="000000"/>
                          </a:solidFill>
                          <a:effectLst/>
                          <a:latin typeface="Calibri" panose="020F0502020204030204" pitchFamily="34" charset="0"/>
                        </a:rPr>
                        <a:t>bison</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a:solidFill>
                            <a:srgbClr val="000000"/>
                          </a:solidFill>
                          <a:effectLst/>
                          <a:latin typeface="Calibri" panose="020F0502020204030204" pitchFamily="34" charset="0"/>
                        </a:rPr>
                        <a:t>0%</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100%</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1156726173"/>
                  </a:ext>
                </a:extLst>
              </a:tr>
              <a:tr h="173782">
                <a:tc>
                  <a:txBody>
                    <a:bodyPr/>
                    <a:lstStyle/>
                    <a:p>
                      <a:pPr algn="ctr" fontAlgn="b"/>
                      <a:r>
                        <a:rPr lang="en-IL" sz="1000" b="0" i="0" u="none" strike="noStrike">
                          <a:solidFill>
                            <a:srgbClr val="000000"/>
                          </a:solidFill>
                          <a:effectLst/>
                          <a:latin typeface="Calibri" panose="020F0502020204030204" pitchFamily="34" charset="0"/>
                        </a:rPr>
                        <a:t>21</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000" b="0" i="0" u="none" strike="noStrike" dirty="0" err="1">
                          <a:solidFill>
                            <a:srgbClr val="000000"/>
                          </a:solidFill>
                          <a:effectLst/>
                          <a:latin typeface="Calibri" panose="020F0502020204030204" pitchFamily="34" charset="0"/>
                        </a:rPr>
                        <a:t>mountain_goat</a:t>
                      </a:r>
                      <a:endParaRPr lang="en-US" sz="1000" b="0" i="0" u="none" strike="noStrike" dirty="0">
                        <a:solidFill>
                          <a:srgbClr val="000000"/>
                        </a:solidFill>
                        <a:effectLst/>
                        <a:latin typeface="Calibri" panose="020F0502020204030204" pitchFamily="34" charset="0"/>
                      </a:endParaRP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0%</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100%</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1773123325"/>
                  </a:ext>
                </a:extLst>
              </a:tr>
              <a:tr h="173782">
                <a:tc>
                  <a:txBody>
                    <a:bodyPr/>
                    <a:lstStyle/>
                    <a:p>
                      <a:pPr algn="ctr" fontAlgn="b"/>
                      <a:r>
                        <a:rPr lang="en-IL" sz="1000" b="0" i="0" u="none" strike="noStrike">
                          <a:solidFill>
                            <a:srgbClr val="000000"/>
                          </a:solidFill>
                          <a:effectLst/>
                          <a:latin typeface="Calibri" panose="020F0502020204030204" pitchFamily="34" charset="0"/>
                        </a:rPr>
                        <a:t>22</a:t>
                      </a:r>
                    </a:p>
                  </a:txBody>
                  <a:tcPr marL="9065" marR="9065" marT="906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04BF9D">
                        <a:alpha val="30000"/>
                      </a:srgbClr>
                    </a:solidFill>
                  </a:tcPr>
                </a:tc>
                <a:tc>
                  <a:txBody>
                    <a:bodyPr/>
                    <a:lstStyle/>
                    <a:p>
                      <a:pPr algn="l" fontAlgn="b"/>
                      <a:r>
                        <a:rPr lang="en-US" sz="1000" b="0" i="0" u="none" strike="noStrike">
                          <a:solidFill>
                            <a:srgbClr val="000000"/>
                          </a:solidFill>
                          <a:effectLst/>
                          <a:latin typeface="Calibri" panose="020F0502020204030204" pitchFamily="34" charset="0"/>
                        </a:rPr>
                        <a:t>mountain_lion</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04BF9D">
                        <a:alpha val="30000"/>
                      </a:srgbClr>
                    </a:solidFill>
                  </a:tcPr>
                </a:tc>
                <a:tc>
                  <a:txBody>
                    <a:bodyPr/>
                    <a:lstStyle/>
                    <a:p>
                      <a:pPr algn="ctr" fontAlgn="b"/>
                      <a:r>
                        <a:rPr lang="en-IL" sz="1000" b="0" i="0" u="none" strike="noStrike">
                          <a:solidFill>
                            <a:srgbClr val="000000"/>
                          </a:solidFill>
                          <a:effectLst/>
                          <a:latin typeface="Calibri" panose="020F0502020204030204" pitchFamily="34" charset="0"/>
                        </a:rPr>
                        <a:t>15%</a:t>
                      </a:r>
                    </a:p>
                  </a:txBody>
                  <a:tcPr marL="9065" marR="9065" marT="906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04BF9D">
                        <a:alpha val="30000"/>
                      </a:srgbClr>
                    </a:solidFill>
                  </a:tcPr>
                </a:tc>
                <a:tc>
                  <a:txBody>
                    <a:bodyPr/>
                    <a:lstStyle/>
                    <a:p>
                      <a:pPr algn="ctr" fontAlgn="b"/>
                      <a:r>
                        <a:rPr lang="en-IL" sz="1000" b="0" i="0" u="none" strike="noStrike" dirty="0">
                          <a:solidFill>
                            <a:srgbClr val="000000"/>
                          </a:solidFill>
                          <a:effectLst/>
                          <a:latin typeface="Calibri" panose="020F0502020204030204" pitchFamily="34" charset="0"/>
                        </a:rPr>
                        <a:t>85%</a:t>
                      </a:r>
                    </a:p>
                  </a:txBody>
                  <a:tcPr marL="9065" marR="9065" marT="906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04BF9D">
                        <a:alpha val="30000"/>
                      </a:srgbClr>
                    </a:solidFill>
                  </a:tcPr>
                </a:tc>
                <a:extLst>
                  <a:ext uri="{0D108BD9-81ED-4DB2-BD59-A6C34878D82A}">
                    <a16:rowId xmlns:a16="http://schemas.microsoft.com/office/drawing/2014/main" val="3502569853"/>
                  </a:ext>
                </a:extLst>
              </a:tr>
            </a:tbl>
          </a:graphicData>
        </a:graphic>
      </p:graphicFrame>
      <p:graphicFrame>
        <p:nvGraphicFramePr>
          <p:cNvPr id="10" name="Chart 9">
            <a:extLst>
              <a:ext uri="{FF2B5EF4-FFF2-40B4-BE49-F238E27FC236}">
                <a16:creationId xmlns:a16="http://schemas.microsoft.com/office/drawing/2014/main" id="{15656732-D8D2-BD31-D63A-D8C7A93F5BBE}"/>
              </a:ext>
            </a:extLst>
          </p:cNvPr>
          <p:cNvGraphicFramePr>
            <a:graphicFrameLocks/>
          </p:cNvGraphicFramePr>
          <p:nvPr>
            <p:extLst>
              <p:ext uri="{D42A27DB-BD31-4B8C-83A1-F6EECF244321}">
                <p14:modId xmlns:p14="http://schemas.microsoft.com/office/powerpoint/2010/main" val="1862250044"/>
              </p:ext>
            </p:extLst>
          </p:nvPr>
        </p:nvGraphicFramePr>
        <p:xfrm>
          <a:off x="5429735" y="1255356"/>
          <a:ext cx="5400675" cy="5100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4978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7FBCC-E85B-DE97-6D99-65DB1A6CEB09}"/>
              </a:ext>
            </a:extLst>
          </p:cNvPr>
          <p:cNvSpPr>
            <a:spLocks noGrp="1"/>
          </p:cNvSpPr>
          <p:nvPr>
            <p:ph type="title"/>
          </p:nvPr>
        </p:nvSpPr>
        <p:spPr/>
        <p:txBody>
          <a:bodyPr/>
          <a:lstStyle/>
          <a:p>
            <a:r>
              <a:rPr lang="en-US" b="1" dirty="0"/>
              <a:t>Empty Frequency</a:t>
            </a:r>
            <a:endParaRPr lang="en-IL" b="1" dirty="0"/>
          </a:p>
        </p:txBody>
      </p:sp>
      <p:sp>
        <p:nvSpPr>
          <p:cNvPr id="3" name="Content Placeholder 2">
            <a:extLst>
              <a:ext uri="{FF2B5EF4-FFF2-40B4-BE49-F238E27FC236}">
                <a16:creationId xmlns:a16="http://schemas.microsoft.com/office/drawing/2014/main" id="{FC98F63B-4A0D-D341-46CA-47FF1BDCA7C6}"/>
              </a:ext>
            </a:extLst>
          </p:cNvPr>
          <p:cNvSpPr>
            <a:spLocks noGrp="1"/>
          </p:cNvSpPr>
          <p:nvPr>
            <p:ph idx="1"/>
          </p:nvPr>
        </p:nvSpPr>
        <p:spPr/>
        <p:txBody>
          <a:bodyPr/>
          <a:lstStyle/>
          <a:p>
            <a:r>
              <a:rPr lang="en-US" dirty="0"/>
              <a:t>It is doubtful that the empty frequency in training is relevant to test</a:t>
            </a:r>
          </a:p>
          <a:p>
            <a:r>
              <a:rPr lang="en-US" dirty="0"/>
              <a:t>Therefore, we replace it with </a:t>
            </a:r>
            <a:r>
              <a:rPr lang="en-US" dirty="0" err="1"/>
              <a:t>is_night</a:t>
            </a:r>
            <a:r>
              <a:rPr lang="en-US" dirty="0"/>
              <a:t> frequency on the whole test dataset</a:t>
            </a:r>
            <a:endParaRPr lang="en-IL" dirty="0"/>
          </a:p>
        </p:txBody>
      </p:sp>
      <p:sp>
        <p:nvSpPr>
          <p:cNvPr id="4" name="Date Placeholder 3">
            <a:extLst>
              <a:ext uri="{FF2B5EF4-FFF2-40B4-BE49-F238E27FC236}">
                <a16:creationId xmlns:a16="http://schemas.microsoft.com/office/drawing/2014/main" id="{AFA2F3E9-3C70-70A1-B872-9950ABEEE258}"/>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D933DB5D-5A86-B1D7-37B8-D1D309882841}"/>
              </a:ext>
            </a:extLst>
          </p:cNvPr>
          <p:cNvSpPr>
            <a:spLocks noGrp="1"/>
          </p:cNvSpPr>
          <p:nvPr>
            <p:ph type="sldNum" sz="quarter" idx="12"/>
          </p:nvPr>
        </p:nvSpPr>
        <p:spPr/>
        <p:txBody>
          <a:bodyPr/>
          <a:lstStyle/>
          <a:p>
            <a:fld id="{D9D452A8-681F-46F3-9C0D-900CA8D1BE65}" type="slidenum">
              <a:rPr lang="en-IL" smtClean="0"/>
              <a:t>37</a:t>
            </a:fld>
            <a:endParaRPr lang="en-IL"/>
          </a:p>
        </p:txBody>
      </p:sp>
      <p:pic>
        <p:nvPicPr>
          <p:cNvPr id="7" name="Picture 6">
            <a:extLst>
              <a:ext uri="{FF2B5EF4-FFF2-40B4-BE49-F238E27FC236}">
                <a16:creationId xmlns:a16="http://schemas.microsoft.com/office/drawing/2014/main" id="{68779E4F-50F8-44CD-9C05-189290DBE8D7}"/>
              </a:ext>
            </a:extLst>
          </p:cNvPr>
          <p:cNvPicPr>
            <a:picLocks noChangeAspect="1"/>
          </p:cNvPicPr>
          <p:nvPr/>
        </p:nvPicPr>
        <p:blipFill rotWithShape="1">
          <a:blip r:embed="rId3">
            <a:extLst>
              <a:ext uri="{28A0092B-C50C-407E-A947-70E740481C1C}">
                <a14:useLocalDpi xmlns:a14="http://schemas.microsoft.com/office/drawing/2010/main" val="0"/>
              </a:ext>
            </a:extLst>
          </a:blip>
          <a:srcRect l="860" t="39194" r="-310" b="33782"/>
          <a:stretch/>
        </p:blipFill>
        <p:spPr>
          <a:xfrm>
            <a:off x="-56827" y="3676973"/>
            <a:ext cx="12305654" cy="2231756"/>
          </a:xfrm>
          <a:prstGeom prst="rect">
            <a:avLst/>
          </a:prstGeom>
        </p:spPr>
      </p:pic>
    </p:spTree>
    <p:extLst>
      <p:ext uri="{BB962C8B-B14F-4D97-AF65-F5344CB8AC3E}">
        <p14:creationId xmlns:p14="http://schemas.microsoft.com/office/powerpoint/2010/main" val="2771221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72E69-45A8-8907-EE9D-46C8A536FE58}"/>
              </a:ext>
            </a:extLst>
          </p:cNvPr>
          <p:cNvSpPr>
            <a:spLocks noGrp="1"/>
          </p:cNvSpPr>
          <p:nvPr>
            <p:ph type="title"/>
          </p:nvPr>
        </p:nvSpPr>
        <p:spPr/>
        <p:txBody>
          <a:bodyPr/>
          <a:lstStyle/>
          <a:p>
            <a:r>
              <a:rPr lang="en-US" b="1" dirty="0">
                <a:solidFill>
                  <a:srgbClr val="093640"/>
                </a:solidFill>
              </a:rPr>
              <a:t>Boosting Prediction with Day/Night Frequency</a:t>
            </a:r>
            <a:endParaRPr lang="en-IL" b="1" dirty="0">
              <a:solidFill>
                <a:srgbClr val="093640"/>
              </a:solidFill>
            </a:endParaRPr>
          </a:p>
        </p:txBody>
      </p:sp>
      <p:sp>
        <p:nvSpPr>
          <p:cNvPr id="3" name="Content Placeholder 2">
            <a:extLst>
              <a:ext uri="{FF2B5EF4-FFF2-40B4-BE49-F238E27FC236}">
                <a16:creationId xmlns:a16="http://schemas.microsoft.com/office/drawing/2014/main" id="{B948FB6A-D7EF-670B-16C0-5557E0778CA5}"/>
              </a:ext>
            </a:extLst>
          </p:cNvPr>
          <p:cNvSpPr>
            <a:spLocks noGrp="1"/>
          </p:cNvSpPr>
          <p:nvPr>
            <p:ph idx="1"/>
          </p:nvPr>
        </p:nvSpPr>
        <p:spPr>
          <a:xfrm>
            <a:off x="879528" y="1592263"/>
            <a:ext cx="10515600" cy="4351338"/>
          </a:xfrm>
        </p:spPr>
        <p:txBody>
          <a:bodyPr/>
          <a:lstStyle/>
          <a:p>
            <a:r>
              <a:rPr lang="en-US" dirty="0"/>
              <a:t>For each image in test, we select either day or night coefficient vector</a:t>
            </a:r>
          </a:p>
          <a:p>
            <a:r>
              <a:rPr lang="en-US" dirty="0"/>
              <a:t>The resulting matrix has the same shape as the prediction matrix</a:t>
            </a:r>
          </a:p>
          <a:p>
            <a:r>
              <a:rPr lang="en-US" dirty="0"/>
              <a:t>We compute the final prediction by pairwise multiplication of the NN prediction with the correction matrix</a:t>
            </a:r>
            <a:endParaRPr lang="en-IL" dirty="0"/>
          </a:p>
        </p:txBody>
      </p:sp>
      <p:sp>
        <p:nvSpPr>
          <p:cNvPr id="4" name="Date Placeholder 3">
            <a:extLst>
              <a:ext uri="{FF2B5EF4-FFF2-40B4-BE49-F238E27FC236}">
                <a16:creationId xmlns:a16="http://schemas.microsoft.com/office/drawing/2014/main" id="{69E589B6-4075-9D68-AECA-993E74A01666}"/>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1836F2E8-C626-4998-DF9B-B8E6D1A79883}"/>
              </a:ext>
            </a:extLst>
          </p:cNvPr>
          <p:cNvSpPr>
            <a:spLocks noGrp="1"/>
          </p:cNvSpPr>
          <p:nvPr>
            <p:ph type="sldNum" sz="quarter" idx="12"/>
          </p:nvPr>
        </p:nvSpPr>
        <p:spPr/>
        <p:txBody>
          <a:bodyPr/>
          <a:lstStyle/>
          <a:p>
            <a:fld id="{D9D452A8-681F-46F3-9C0D-900CA8D1BE65}" type="slidenum">
              <a:rPr lang="en-IL" smtClean="0"/>
              <a:t>38</a:t>
            </a:fld>
            <a:endParaRPr lang="en-IL"/>
          </a:p>
        </p:txBody>
      </p:sp>
      <p:pic>
        <p:nvPicPr>
          <p:cNvPr id="7" name="Picture 6">
            <a:extLst>
              <a:ext uri="{FF2B5EF4-FFF2-40B4-BE49-F238E27FC236}">
                <a16:creationId xmlns:a16="http://schemas.microsoft.com/office/drawing/2014/main" id="{BF191C31-8B96-40B0-A99F-E98F849E78F5}"/>
              </a:ext>
            </a:extLst>
          </p:cNvPr>
          <p:cNvPicPr>
            <a:picLocks noChangeAspect="1"/>
          </p:cNvPicPr>
          <p:nvPr/>
        </p:nvPicPr>
        <p:blipFill rotWithShape="1">
          <a:blip r:embed="rId3">
            <a:extLst>
              <a:ext uri="{28A0092B-C50C-407E-A947-70E740481C1C}">
                <a14:useLocalDpi xmlns:a14="http://schemas.microsoft.com/office/drawing/2010/main" val="0"/>
              </a:ext>
            </a:extLst>
          </a:blip>
          <a:srcRect t="33719" r="-63" b="50887"/>
          <a:stretch/>
        </p:blipFill>
        <p:spPr>
          <a:xfrm>
            <a:off x="0" y="3946902"/>
            <a:ext cx="12217830" cy="2267918"/>
          </a:xfrm>
          <a:prstGeom prst="rect">
            <a:avLst/>
          </a:prstGeom>
        </p:spPr>
      </p:pic>
    </p:spTree>
    <p:extLst>
      <p:ext uri="{BB962C8B-B14F-4D97-AF65-F5344CB8AC3E}">
        <p14:creationId xmlns:p14="http://schemas.microsoft.com/office/powerpoint/2010/main" val="3502217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50276436-4B51-415C-B39C-8CFB3215574E}"/>
              </a:ext>
            </a:extLst>
          </p:cNvPr>
          <p:cNvPicPr>
            <a:picLocks noChangeAspect="1"/>
          </p:cNvPicPr>
          <p:nvPr/>
        </p:nvPicPr>
        <p:blipFill rotWithShape="1">
          <a:blip r:embed="rId3">
            <a:alphaModFix amt="56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929A625B-8BA2-8FCC-B412-64531A96FE3B}"/>
              </a:ext>
            </a:extLst>
          </p:cNvPr>
          <p:cNvSpPr>
            <a:spLocks noGrp="1"/>
          </p:cNvSpPr>
          <p:nvPr>
            <p:ph type="title"/>
          </p:nvPr>
        </p:nvSpPr>
        <p:spPr/>
        <p:txBody>
          <a:bodyPr/>
          <a:lstStyle/>
          <a:p>
            <a:r>
              <a:rPr lang="en-US" b="1" dirty="0">
                <a:solidFill>
                  <a:srgbClr val="093640"/>
                </a:solidFill>
              </a:rPr>
              <a:t>Day/Night Correction Evaluation</a:t>
            </a:r>
            <a:endParaRPr lang="en-IL" b="1" dirty="0">
              <a:solidFill>
                <a:srgbClr val="093640"/>
              </a:solidFill>
            </a:endParaRPr>
          </a:p>
        </p:txBody>
      </p:sp>
      <p:sp>
        <p:nvSpPr>
          <p:cNvPr id="3" name="Content Placeholder 2">
            <a:extLst>
              <a:ext uri="{FF2B5EF4-FFF2-40B4-BE49-F238E27FC236}">
                <a16:creationId xmlns:a16="http://schemas.microsoft.com/office/drawing/2014/main" id="{6AC910D8-3C97-F7D7-414C-04D841C7B361}"/>
              </a:ext>
            </a:extLst>
          </p:cNvPr>
          <p:cNvSpPr>
            <a:spLocks noGrp="1"/>
          </p:cNvSpPr>
          <p:nvPr>
            <p:ph idx="1"/>
          </p:nvPr>
        </p:nvSpPr>
        <p:spPr>
          <a:xfrm>
            <a:off x="754224" y="1489723"/>
            <a:ext cx="10515600" cy="4351338"/>
          </a:xfrm>
        </p:spPr>
        <p:txBody>
          <a:bodyPr>
            <a:normAutofit fontScale="92500" lnSpcReduction="10000"/>
          </a:bodyPr>
          <a:lstStyle/>
          <a:p>
            <a:r>
              <a:rPr lang="en-US" dirty="0"/>
              <a:t>We have manually compared the original prediction with the boosted one on a sample of images:</a:t>
            </a:r>
          </a:p>
          <a:p>
            <a:endParaRPr lang="en-US" dirty="0"/>
          </a:p>
          <a:p>
            <a:endParaRPr lang="en-US" dirty="0"/>
          </a:p>
          <a:p>
            <a:endParaRPr lang="en-US" dirty="0"/>
          </a:p>
          <a:p>
            <a:endParaRPr lang="en-US" dirty="0"/>
          </a:p>
          <a:p>
            <a:r>
              <a:rPr lang="en-US" dirty="0"/>
              <a:t>Note that boosting has correctly reclassified empty to non-empty in 17% of the sample. This opens a possibility of attempting to reclassify such images using a network without empty images.</a:t>
            </a:r>
          </a:p>
          <a:p>
            <a:r>
              <a:rPr lang="en-US" dirty="0"/>
              <a:t>However, the frequency Right-&gt;Wrong corrections is approximately the same as that of Wrong-&gt;Right</a:t>
            </a:r>
            <a:endParaRPr lang="en-IL" dirty="0"/>
          </a:p>
        </p:txBody>
      </p:sp>
      <p:sp>
        <p:nvSpPr>
          <p:cNvPr id="4" name="Date Placeholder 3">
            <a:extLst>
              <a:ext uri="{FF2B5EF4-FFF2-40B4-BE49-F238E27FC236}">
                <a16:creationId xmlns:a16="http://schemas.microsoft.com/office/drawing/2014/main" id="{F8249527-2865-E0F7-277B-D03B9BB7C943}"/>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E1D02D96-952B-E29B-69A4-1A8762AAF4EA}"/>
              </a:ext>
            </a:extLst>
          </p:cNvPr>
          <p:cNvSpPr>
            <a:spLocks noGrp="1"/>
          </p:cNvSpPr>
          <p:nvPr>
            <p:ph type="sldNum" sz="quarter" idx="12"/>
          </p:nvPr>
        </p:nvSpPr>
        <p:spPr/>
        <p:txBody>
          <a:bodyPr/>
          <a:lstStyle/>
          <a:p>
            <a:fld id="{D9D452A8-681F-46F3-9C0D-900CA8D1BE65}" type="slidenum">
              <a:rPr lang="en-IL" smtClean="0"/>
              <a:t>39</a:t>
            </a:fld>
            <a:endParaRPr lang="en-IL"/>
          </a:p>
        </p:txBody>
      </p:sp>
      <p:graphicFrame>
        <p:nvGraphicFramePr>
          <p:cNvPr id="8" name="Table 7">
            <a:extLst>
              <a:ext uri="{FF2B5EF4-FFF2-40B4-BE49-F238E27FC236}">
                <a16:creationId xmlns:a16="http://schemas.microsoft.com/office/drawing/2014/main" id="{D34FACAD-4830-E048-1CE0-183E6F94557A}"/>
              </a:ext>
            </a:extLst>
          </p:cNvPr>
          <p:cNvGraphicFramePr>
            <a:graphicFrameLocks noGrp="1"/>
          </p:cNvGraphicFramePr>
          <p:nvPr>
            <p:extLst>
              <p:ext uri="{D42A27DB-BD31-4B8C-83A1-F6EECF244321}">
                <p14:modId xmlns:p14="http://schemas.microsoft.com/office/powerpoint/2010/main" val="3638308788"/>
              </p:ext>
            </p:extLst>
          </p:nvPr>
        </p:nvGraphicFramePr>
        <p:xfrm>
          <a:off x="3777040" y="2298009"/>
          <a:ext cx="2761516" cy="1512811"/>
        </p:xfrm>
        <a:graphic>
          <a:graphicData uri="http://schemas.openxmlformats.org/drawingml/2006/table">
            <a:tbl>
              <a:tblPr/>
              <a:tblGrid>
                <a:gridCol w="1134745">
                  <a:extLst>
                    <a:ext uri="{9D8B030D-6E8A-4147-A177-3AD203B41FA5}">
                      <a16:colId xmlns:a16="http://schemas.microsoft.com/office/drawing/2014/main" val="3548440739"/>
                    </a:ext>
                  </a:extLst>
                </a:gridCol>
                <a:gridCol w="1017921">
                  <a:extLst>
                    <a:ext uri="{9D8B030D-6E8A-4147-A177-3AD203B41FA5}">
                      <a16:colId xmlns:a16="http://schemas.microsoft.com/office/drawing/2014/main" val="4171685178"/>
                    </a:ext>
                  </a:extLst>
                </a:gridCol>
                <a:gridCol w="608850">
                  <a:extLst>
                    <a:ext uri="{9D8B030D-6E8A-4147-A177-3AD203B41FA5}">
                      <a16:colId xmlns:a16="http://schemas.microsoft.com/office/drawing/2014/main" val="3361644568"/>
                    </a:ext>
                  </a:extLst>
                </a:gridCol>
              </a:tblGrid>
              <a:tr h="190500">
                <a:tc>
                  <a:txBody>
                    <a:bodyPr/>
                    <a:lstStyle/>
                    <a:p>
                      <a:pPr algn="l" fontAlgn="b"/>
                      <a:r>
                        <a:rPr lang="en-US" sz="1600" b="1" i="0" u="none" strike="noStrike" dirty="0">
                          <a:solidFill>
                            <a:srgbClr val="FFFFFF"/>
                          </a:solidFill>
                          <a:effectLst/>
                          <a:latin typeface="Calibri" panose="020F0502020204030204" pitchFamily="34" charset="0"/>
                        </a:rPr>
                        <a:t>Old category</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76273"/>
                    </a:solidFill>
                  </a:tcPr>
                </a:tc>
                <a:tc>
                  <a:txBody>
                    <a:bodyPr/>
                    <a:lstStyle/>
                    <a:p>
                      <a:pPr algn="l" fontAlgn="b"/>
                      <a:r>
                        <a:rPr lang="en-US" sz="1600" b="1" i="0" u="none" strike="noStrike" dirty="0">
                          <a:solidFill>
                            <a:srgbClr val="FFFFFF"/>
                          </a:solidFill>
                          <a:effectLst/>
                          <a:latin typeface="Calibri" panose="020F0502020204030204" pitchFamily="34" charset="0"/>
                        </a:rPr>
                        <a:t>New category</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76273"/>
                    </a:solidFill>
                  </a:tcPr>
                </a:tc>
                <a:tc>
                  <a:txBody>
                    <a:bodyPr/>
                    <a:lstStyle/>
                    <a:p>
                      <a:pPr algn="l" fontAlgn="b"/>
                      <a:r>
                        <a:rPr lang="en-US" sz="1600" b="1" i="0" u="none" strike="noStrike" dirty="0">
                          <a:solidFill>
                            <a:srgbClr val="FFFFFF"/>
                          </a:solidFill>
                          <a:effectLst/>
                          <a:latin typeface="Calibri" panose="020F0502020204030204" pitchFamily="34" charset="0"/>
                        </a:rPr>
                        <a:t>%</a:t>
                      </a:r>
                    </a:p>
                  </a:txBody>
                  <a:tcPr marL="9525" marR="9525" marT="9525"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176273"/>
                    </a:solidFill>
                  </a:tcPr>
                </a:tc>
                <a:extLst>
                  <a:ext uri="{0D108BD9-81ED-4DB2-BD59-A6C34878D82A}">
                    <a16:rowId xmlns:a16="http://schemas.microsoft.com/office/drawing/2014/main" val="3338012144"/>
                  </a:ext>
                </a:extLst>
              </a:tr>
              <a:tr h="255511">
                <a:tc>
                  <a:txBody>
                    <a:bodyPr/>
                    <a:lstStyle/>
                    <a:p>
                      <a:pPr algn="l" fontAlgn="b"/>
                      <a:r>
                        <a:rPr lang="en-US" sz="1600" b="0" i="0" u="none" strike="noStrike" dirty="0">
                          <a:solidFill>
                            <a:srgbClr val="000000"/>
                          </a:solidFill>
                          <a:effectLst/>
                          <a:latin typeface="Calibri" panose="020F0502020204030204" pitchFamily="34" charset="0"/>
                        </a:rPr>
                        <a:t>Right</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600" b="0" i="0" u="none" strike="noStrike" dirty="0">
                          <a:solidFill>
                            <a:srgbClr val="000000"/>
                          </a:solidFill>
                          <a:effectLst/>
                          <a:latin typeface="Calibri" panose="020F0502020204030204" pitchFamily="34" charset="0"/>
                        </a:rPr>
                        <a:t>Wrong</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r" fontAlgn="b"/>
                      <a:r>
                        <a:rPr lang="en-IL" sz="16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1446637948"/>
                  </a:ext>
                </a:extLst>
              </a:tr>
              <a:tr h="190500">
                <a:tc>
                  <a:txBody>
                    <a:bodyPr/>
                    <a:lstStyle/>
                    <a:p>
                      <a:pPr algn="l" fontAlgn="b"/>
                      <a:r>
                        <a:rPr lang="en-US" sz="1600" b="0" i="0" u="none" strike="noStrike" dirty="0">
                          <a:solidFill>
                            <a:srgbClr val="000000"/>
                          </a:solidFill>
                          <a:effectLst/>
                          <a:latin typeface="Calibri" panose="020F0502020204030204" pitchFamily="34" charset="0"/>
                        </a:rPr>
                        <a:t>Wrong</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l" fontAlgn="b"/>
                      <a:r>
                        <a:rPr lang="en-US" sz="1600" b="0" i="0" u="none" strike="noStrike" dirty="0">
                          <a:solidFill>
                            <a:srgbClr val="000000"/>
                          </a:solidFill>
                          <a:effectLst/>
                          <a:latin typeface="Calibri" panose="020F0502020204030204" pitchFamily="34" charset="0"/>
                        </a:rPr>
                        <a:t>Wrong</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tc>
                  <a:txBody>
                    <a:bodyPr/>
                    <a:lstStyle/>
                    <a:p>
                      <a:pPr algn="r" fontAlgn="b"/>
                      <a:r>
                        <a:rPr lang="en-IL" sz="1600" b="0" i="0" u="none" strike="noStrike" dirty="0">
                          <a:solidFill>
                            <a:srgbClr val="000000"/>
                          </a:solidFill>
                          <a:effectLst/>
                          <a:latin typeface="Calibri" panose="020F0502020204030204" pitchFamily="34" charset="0"/>
                        </a:rPr>
                        <a:t>80%</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F2AE">
                        <a:alpha val="10000"/>
                      </a:srgbClr>
                    </a:solidFill>
                  </a:tcPr>
                </a:tc>
                <a:extLst>
                  <a:ext uri="{0D108BD9-81ED-4DB2-BD59-A6C34878D82A}">
                    <a16:rowId xmlns:a16="http://schemas.microsoft.com/office/drawing/2014/main" val="3571561304"/>
                  </a:ext>
                </a:extLst>
              </a:tr>
              <a:tr h="190500">
                <a:tc>
                  <a:txBody>
                    <a:bodyPr/>
                    <a:lstStyle/>
                    <a:p>
                      <a:pPr algn="l" fontAlgn="b"/>
                      <a:r>
                        <a:rPr lang="en-US" sz="1600" b="0" i="0" u="none" strike="noStrike" dirty="0">
                          <a:solidFill>
                            <a:srgbClr val="000000"/>
                          </a:solidFill>
                          <a:effectLst/>
                          <a:latin typeface="Calibri" panose="020F0502020204030204" pitchFamily="34" charset="0"/>
                        </a:rPr>
                        <a:t>Wrong</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l" fontAlgn="b"/>
                      <a:r>
                        <a:rPr lang="en-US" sz="1600" b="0" i="0" u="none" strike="noStrike" dirty="0">
                          <a:solidFill>
                            <a:srgbClr val="000000"/>
                          </a:solidFill>
                          <a:effectLst/>
                          <a:latin typeface="Calibri" panose="020F0502020204030204" pitchFamily="34" charset="0"/>
                        </a:rPr>
                        <a:t>Right</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tc>
                  <a:txBody>
                    <a:bodyPr/>
                    <a:lstStyle/>
                    <a:p>
                      <a:pPr algn="r" fontAlgn="b"/>
                      <a:r>
                        <a:rPr lang="en-IL" sz="16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4BF9D">
                        <a:alpha val="30000"/>
                      </a:srgbClr>
                    </a:solidFill>
                  </a:tcPr>
                </a:tc>
                <a:extLst>
                  <a:ext uri="{0D108BD9-81ED-4DB2-BD59-A6C34878D82A}">
                    <a16:rowId xmlns:a16="http://schemas.microsoft.com/office/drawing/2014/main" val="3426724241"/>
                  </a:ext>
                </a:extLst>
              </a:tr>
              <a:tr h="190500">
                <a:tc>
                  <a:txBody>
                    <a:bodyPr/>
                    <a:lstStyle/>
                    <a:p>
                      <a:pPr algn="l" fontAlgn="b"/>
                      <a:r>
                        <a:rPr lang="en-US" sz="1600" b="0" i="0" u="none" strike="noStrike" dirty="0">
                          <a:solidFill>
                            <a:srgbClr val="000000"/>
                          </a:solidFill>
                          <a:effectLst/>
                          <a:latin typeface="Calibri" panose="020F0502020204030204" pitchFamily="34" charset="0"/>
                        </a:rPr>
                        <a:t>Empty</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38F2AE">
                        <a:alpha val="10000"/>
                      </a:srgbClr>
                    </a:solidFill>
                  </a:tcPr>
                </a:tc>
                <a:tc>
                  <a:txBody>
                    <a:bodyPr/>
                    <a:lstStyle/>
                    <a:p>
                      <a:pPr algn="l" fontAlgn="b"/>
                      <a:r>
                        <a:rPr lang="en-US" sz="1600" b="0" i="0" u="none" strike="noStrike" dirty="0">
                          <a:solidFill>
                            <a:srgbClr val="000000"/>
                          </a:solidFill>
                          <a:effectLst/>
                          <a:latin typeface="Calibri" panose="020F0502020204030204" pitchFamily="34" charset="0"/>
                        </a:rPr>
                        <a:t>Non-Empty</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38F2AE">
                        <a:alpha val="10000"/>
                      </a:srgbClr>
                    </a:solidFill>
                  </a:tcPr>
                </a:tc>
                <a:tc>
                  <a:txBody>
                    <a:bodyPr/>
                    <a:lstStyle/>
                    <a:p>
                      <a:pPr algn="r" fontAlgn="b"/>
                      <a:r>
                        <a:rPr lang="en-IL" sz="1600" b="0" i="0" u="none" strike="noStrike" dirty="0">
                          <a:solidFill>
                            <a:srgbClr val="000000"/>
                          </a:solidFill>
                          <a:effectLst/>
                          <a:latin typeface="Calibri" panose="020F0502020204030204" pitchFamily="34" charset="0"/>
                        </a:rPr>
                        <a:t>17%</a:t>
                      </a:r>
                    </a:p>
                  </a:txBody>
                  <a:tcPr marL="9525" marR="9525" marT="9525"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38F2AE">
                        <a:alpha val="10000"/>
                      </a:srgbClr>
                    </a:solidFill>
                  </a:tcPr>
                </a:tc>
                <a:extLst>
                  <a:ext uri="{0D108BD9-81ED-4DB2-BD59-A6C34878D82A}">
                    <a16:rowId xmlns:a16="http://schemas.microsoft.com/office/drawing/2014/main" val="2944627580"/>
                  </a:ext>
                </a:extLst>
              </a:tr>
            </a:tbl>
          </a:graphicData>
        </a:graphic>
      </p:graphicFrame>
    </p:spTree>
    <p:extLst>
      <p:ext uri="{BB962C8B-B14F-4D97-AF65-F5344CB8AC3E}">
        <p14:creationId xmlns:p14="http://schemas.microsoft.com/office/powerpoint/2010/main" val="1937192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E0B7-A126-ED8E-1BEB-AA2DB70BC43F}"/>
              </a:ext>
            </a:extLst>
          </p:cNvPr>
          <p:cNvSpPr>
            <a:spLocks noGrp="1"/>
          </p:cNvSpPr>
          <p:nvPr>
            <p:ph type="title"/>
          </p:nvPr>
        </p:nvSpPr>
        <p:spPr/>
        <p:txBody>
          <a:bodyPr/>
          <a:lstStyle/>
          <a:p>
            <a:r>
              <a:rPr lang="en-US" b="1" dirty="0">
                <a:solidFill>
                  <a:srgbClr val="093640"/>
                </a:solidFill>
              </a:rPr>
              <a:t>Challenges (A) -Illumination</a:t>
            </a:r>
            <a:endParaRPr lang="en-IL" b="1" dirty="0">
              <a:solidFill>
                <a:srgbClr val="093640"/>
              </a:solidFill>
            </a:endParaRPr>
          </a:p>
        </p:txBody>
      </p:sp>
      <p:sp>
        <p:nvSpPr>
          <p:cNvPr id="3" name="Content Placeholder 2">
            <a:extLst>
              <a:ext uri="{FF2B5EF4-FFF2-40B4-BE49-F238E27FC236}">
                <a16:creationId xmlns:a16="http://schemas.microsoft.com/office/drawing/2014/main" id="{7CE70865-EE7B-2603-6A11-1324AAAB20B6}"/>
              </a:ext>
            </a:extLst>
          </p:cNvPr>
          <p:cNvSpPr>
            <a:spLocks noGrp="1"/>
          </p:cNvSpPr>
          <p:nvPr>
            <p:ph idx="1"/>
          </p:nvPr>
        </p:nvSpPr>
        <p:spPr>
          <a:xfrm>
            <a:off x="838200" y="1430338"/>
            <a:ext cx="10515600" cy="1059618"/>
          </a:xfrm>
        </p:spPr>
        <p:txBody>
          <a:bodyPr>
            <a:normAutofit/>
          </a:bodyPr>
          <a:lstStyle/>
          <a:p>
            <a:pPr marL="0" indent="0">
              <a:buNone/>
            </a:pPr>
            <a:r>
              <a:rPr lang="en-US" dirty="0"/>
              <a:t>Images can be poorly illuminated, especially at night. The example below contains a skunk to the center left of the frame.</a:t>
            </a:r>
          </a:p>
        </p:txBody>
      </p:sp>
      <p:sp>
        <p:nvSpPr>
          <p:cNvPr id="4" name="Date Placeholder 3">
            <a:extLst>
              <a:ext uri="{FF2B5EF4-FFF2-40B4-BE49-F238E27FC236}">
                <a16:creationId xmlns:a16="http://schemas.microsoft.com/office/drawing/2014/main" id="{D45E2EA5-312C-1738-C6B0-752D6A0A1B88}"/>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DA42EDE2-F01A-5153-DEDF-545899316626}"/>
              </a:ext>
            </a:extLst>
          </p:cNvPr>
          <p:cNvSpPr>
            <a:spLocks noGrp="1"/>
          </p:cNvSpPr>
          <p:nvPr>
            <p:ph type="sldNum" sz="quarter" idx="12"/>
          </p:nvPr>
        </p:nvSpPr>
        <p:spPr/>
        <p:txBody>
          <a:bodyPr/>
          <a:lstStyle/>
          <a:p>
            <a:fld id="{D9D452A8-681F-46F3-9C0D-900CA8D1BE65}" type="slidenum">
              <a:rPr lang="en-IL" smtClean="0"/>
              <a:t>4</a:t>
            </a:fld>
            <a:endParaRPr lang="en-IL"/>
          </a:p>
        </p:txBody>
      </p:sp>
      <p:pic>
        <p:nvPicPr>
          <p:cNvPr id="7" name="Picture 6">
            <a:extLst>
              <a:ext uri="{FF2B5EF4-FFF2-40B4-BE49-F238E27FC236}">
                <a16:creationId xmlns:a16="http://schemas.microsoft.com/office/drawing/2014/main" id="{A51314B3-F0E9-56CF-4008-344C4BEC5F4A}"/>
              </a:ext>
            </a:extLst>
          </p:cNvPr>
          <p:cNvPicPr>
            <a:picLocks noChangeAspect="1"/>
          </p:cNvPicPr>
          <p:nvPr/>
        </p:nvPicPr>
        <p:blipFill>
          <a:blip r:embed="rId3"/>
          <a:stretch>
            <a:fillRect/>
          </a:stretch>
        </p:blipFill>
        <p:spPr>
          <a:xfrm>
            <a:off x="3727436" y="2885243"/>
            <a:ext cx="4737129" cy="3397836"/>
          </a:xfrm>
          <a:prstGeom prst="rect">
            <a:avLst/>
          </a:prstGeom>
        </p:spPr>
      </p:pic>
      <p:sp>
        <p:nvSpPr>
          <p:cNvPr id="8" name="Rectangle 7">
            <a:extLst>
              <a:ext uri="{FF2B5EF4-FFF2-40B4-BE49-F238E27FC236}">
                <a16:creationId xmlns:a16="http://schemas.microsoft.com/office/drawing/2014/main" id="{B4F63C5F-1ED1-498B-9BBC-5DB1C650D38B}"/>
              </a:ext>
            </a:extLst>
          </p:cNvPr>
          <p:cNvSpPr/>
          <p:nvPr/>
        </p:nvSpPr>
        <p:spPr>
          <a:xfrm>
            <a:off x="4619626" y="2755901"/>
            <a:ext cx="2724150" cy="212725"/>
          </a:xfrm>
          <a:prstGeom prst="rect">
            <a:avLst/>
          </a:prstGeom>
          <a:solidFill>
            <a:srgbClr val="04B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21949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C798C2FB-F857-446E-A503-B25CD6BDF337}"/>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6CABB5FD-FADD-C45E-85EC-0D46635F6990}"/>
              </a:ext>
            </a:extLst>
          </p:cNvPr>
          <p:cNvSpPr>
            <a:spLocks noGrp="1"/>
          </p:cNvSpPr>
          <p:nvPr>
            <p:ph type="title"/>
          </p:nvPr>
        </p:nvSpPr>
        <p:spPr/>
        <p:txBody>
          <a:bodyPr/>
          <a:lstStyle/>
          <a:p>
            <a:r>
              <a:rPr lang="en-US" b="1" dirty="0">
                <a:solidFill>
                  <a:srgbClr val="093640"/>
                </a:solidFill>
              </a:rPr>
              <a:t>Results: Kaggle</a:t>
            </a:r>
            <a:endParaRPr lang="en-IL" b="1" dirty="0">
              <a:solidFill>
                <a:srgbClr val="093640"/>
              </a:solidFill>
            </a:endParaRPr>
          </a:p>
        </p:txBody>
      </p:sp>
      <p:sp>
        <p:nvSpPr>
          <p:cNvPr id="4" name="Date Placeholder 3">
            <a:extLst>
              <a:ext uri="{FF2B5EF4-FFF2-40B4-BE49-F238E27FC236}">
                <a16:creationId xmlns:a16="http://schemas.microsoft.com/office/drawing/2014/main" id="{10694364-833C-9FF0-9573-2C2C62A4F87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981325FD-3DD1-A208-DA7E-36D4E3D59BB6}"/>
              </a:ext>
            </a:extLst>
          </p:cNvPr>
          <p:cNvSpPr>
            <a:spLocks noGrp="1"/>
          </p:cNvSpPr>
          <p:nvPr>
            <p:ph type="sldNum" sz="quarter" idx="12"/>
          </p:nvPr>
        </p:nvSpPr>
        <p:spPr/>
        <p:txBody>
          <a:bodyPr/>
          <a:lstStyle/>
          <a:p>
            <a:fld id="{D9D452A8-681F-46F3-9C0D-900CA8D1BE65}" type="slidenum">
              <a:rPr lang="en-IL" smtClean="0"/>
              <a:t>40</a:t>
            </a:fld>
            <a:endParaRPr lang="en-IL"/>
          </a:p>
        </p:txBody>
      </p:sp>
      <p:graphicFrame>
        <p:nvGraphicFramePr>
          <p:cNvPr id="6" name="Table 6">
            <a:extLst>
              <a:ext uri="{FF2B5EF4-FFF2-40B4-BE49-F238E27FC236}">
                <a16:creationId xmlns:a16="http://schemas.microsoft.com/office/drawing/2014/main" id="{15BB1C65-760F-33A9-9E86-D2FE2AB9DF98}"/>
              </a:ext>
            </a:extLst>
          </p:cNvPr>
          <p:cNvGraphicFramePr>
            <a:graphicFrameLocks noGrp="1"/>
          </p:cNvGraphicFramePr>
          <p:nvPr>
            <p:extLst>
              <p:ext uri="{D42A27DB-BD31-4B8C-83A1-F6EECF244321}">
                <p14:modId xmlns:p14="http://schemas.microsoft.com/office/powerpoint/2010/main" val="2961564092"/>
              </p:ext>
            </p:extLst>
          </p:nvPr>
        </p:nvGraphicFramePr>
        <p:xfrm>
          <a:off x="930988" y="1895324"/>
          <a:ext cx="10422812" cy="3307080"/>
        </p:xfrm>
        <a:graphic>
          <a:graphicData uri="http://schemas.openxmlformats.org/drawingml/2006/table">
            <a:tbl>
              <a:tblPr firstRow="1" bandRow="1">
                <a:tableStyleId>{5C22544A-7EE6-4342-B048-85BDC9FD1C3A}</a:tableStyleId>
              </a:tblPr>
              <a:tblGrid>
                <a:gridCol w="1891936">
                  <a:extLst>
                    <a:ext uri="{9D8B030D-6E8A-4147-A177-3AD203B41FA5}">
                      <a16:colId xmlns:a16="http://schemas.microsoft.com/office/drawing/2014/main" val="4094431977"/>
                    </a:ext>
                  </a:extLst>
                </a:gridCol>
                <a:gridCol w="1339833">
                  <a:extLst>
                    <a:ext uri="{9D8B030D-6E8A-4147-A177-3AD203B41FA5}">
                      <a16:colId xmlns:a16="http://schemas.microsoft.com/office/drawing/2014/main" val="3949291304"/>
                    </a:ext>
                  </a:extLst>
                </a:gridCol>
                <a:gridCol w="1165023">
                  <a:extLst>
                    <a:ext uri="{9D8B030D-6E8A-4147-A177-3AD203B41FA5}">
                      <a16:colId xmlns:a16="http://schemas.microsoft.com/office/drawing/2014/main" val="3462228490"/>
                    </a:ext>
                  </a:extLst>
                </a:gridCol>
                <a:gridCol w="1586204">
                  <a:extLst>
                    <a:ext uri="{9D8B030D-6E8A-4147-A177-3AD203B41FA5}">
                      <a16:colId xmlns:a16="http://schemas.microsoft.com/office/drawing/2014/main" val="3632481"/>
                    </a:ext>
                  </a:extLst>
                </a:gridCol>
                <a:gridCol w="4439816">
                  <a:extLst>
                    <a:ext uri="{9D8B030D-6E8A-4147-A177-3AD203B41FA5}">
                      <a16:colId xmlns:a16="http://schemas.microsoft.com/office/drawing/2014/main" val="3146822895"/>
                    </a:ext>
                  </a:extLst>
                </a:gridCol>
              </a:tblGrid>
              <a:tr h="370840">
                <a:tc>
                  <a:txBody>
                    <a:bodyPr/>
                    <a:lstStyle/>
                    <a:p>
                      <a:r>
                        <a:rPr lang="en-US" dirty="0"/>
                        <a:t>Model</a:t>
                      </a:r>
                      <a:endParaRPr lang="en-IL" dirty="0"/>
                    </a:p>
                  </a:txBody>
                  <a:tcPr>
                    <a:solidFill>
                      <a:srgbClr val="176273"/>
                    </a:solidFill>
                  </a:tcPr>
                </a:tc>
                <a:tc>
                  <a:txBody>
                    <a:bodyPr/>
                    <a:lstStyle/>
                    <a:p>
                      <a:r>
                        <a:rPr lang="en-US" dirty="0"/>
                        <a:t>Day/Night Correction</a:t>
                      </a:r>
                      <a:endParaRPr lang="en-IL" dirty="0"/>
                    </a:p>
                  </a:txBody>
                  <a:tcPr>
                    <a:solidFill>
                      <a:srgbClr val="176273"/>
                    </a:solidFill>
                  </a:tcPr>
                </a:tc>
                <a:tc>
                  <a:txBody>
                    <a:bodyPr/>
                    <a:lstStyle/>
                    <a:p>
                      <a:r>
                        <a:rPr lang="en-US" dirty="0"/>
                        <a:t>Kaggle Private Score</a:t>
                      </a:r>
                      <a:endParaRPr lang="en-IL" dirty="0"/>
                    </a:p>
                  </a:txBody>
                  <a:tcPr>
                    <a:solidFill>
                      <a:srgbClr val="176273"/>
                    </a:solidFill>
                  </a:tcPr>
                </a:tc>
                <a:tc>
                  <a:txBody>
                    <a:bodyPr/>
                    <a:lstStyle/>
                    <a:p>
                      <a:r>
                        <a:rPr lang="en-US" dirty="0"/>
                        <a:t>Kaggle Public Score</a:t>
                      </a:r>
                      <a:endParaRPr lang="en-IL" dirty="0"/>
                    </a:p>
                  </a:txBody>
                  <a:tcPr>
                    <a:solidFill>
                      <a:srgbClr val="176273"/>
                    </a:solidFill>
                  </a:tcPr>
                </a:tc>
                <a:tc>
                  <a:txBody>
                    <a:bodyPr/>
                    <a:lstStyle/>
                    <a:p>
                      <a:r>
                        <a:rPr lang="en-US" dirty="0"/>
                        <a:t>Comment</a:t>
                      </a:r>
                      <a:endParaRPr lang="en-IL" dirty="0"/>
                    </a:p>
                  </a:txBody>
                  <a:tcPr>
                    <a:solidFill>
                      <a:srgbClr val="176273"/>
                    </a:solidFill>
                  </a:tcPr>
                </a:tc>
                <a:extLst>
                  <a:ext uri="{0D108BD9-81ED-4DB2-BD59-A6C34878D82A}">
                    <a16:rowId xmlns:a16="http://schemas.microsoft.com/office/drawing/2014/main" val="2263936805"/>
                  </a:ext>
                </a:extLst>
              </a:tr>
              <a:tr h="370840">
                <a:tc>
                  <a:txBody>
                    <a:bodyPr/>
                    <a:lstStyle/>
                    <a:p>
                      <a:pPr algn="l" fontAlgn="ctr"/>
                      <a:r>
                        <a:rPr lang="en-US" sz="1800" kern="1200" dirty="0">
                          <a:solidFill>
                            <a:schemeClr val="dk1"/>
                          </a:solidFill>
                          <a:latin typeface="+mn-lt"/>
                          <a:ea typeface="+mn-ea"/>
                          <a:cs typeface="+mn-cs"/>
                        </a:rPr>
                        <a:t>EfficientNetB0</a:t>
                      </a:r>
                    </a:p>
                  </a:txBody>
                  <a:tcPr marL="9525" marR="9525" marT="9525" marB="0" anchor="ctr">
                    <a:solidFill>
                      <a:srgbClr val="04BF9D">
                        <a:alpha val="30000"/>
                      </a:srgbClr>
                    </a:solidFill>
                  </a:tcPr>
                </a:tc>
                <a:tc>
                  <a:txBody>
                    <a:bodyPr/>
                    <a:lstStyle/>
                    <a:p>
                      <a:r>
                        <a:rPr lang="en-US" dirty="0"/>
                        <a:t>No</a:t>
                      </a:r>
                      <a:endParaRPr lang="en-IL" dirty="0"/>
                    </a:p>
                  </a:txBody>
                  <a:tcPr>
                    <a:solidFill>
                      <a:srgbClr val="04BF9D">
                        <a:alpha val="30000"/>
                      </a:srgbClr>
                    </a:solidFill>
                  </a:tcPr>
                </a:tc>
                <a:tc>
                  <a:txBody>
                    <a:bodyPr/>
                    <a:lstStyle/>
                    <a:p>
                      <a:r>
                        <a:rPr lang="en-US" dirty="0"/>
                        <a:t>0.094</a:t>
                      </a:r>
                      <a:endParaRPr lang="en-IL" dirty="0"/>
                    </a:p>
                  </a:txBody>
                  <a:tcPr>
                    <a:solidFill>
                      <a:srgbClr val="04BF9D">
                        <a:alpha val="30000"/>
                      </a:srgbClr>
                    </a:solidFill>
                  </a:tcPr>
                </a:tc>
                <a:tc>
                  <a:txBody>
                    <a:bodyPr/>
                    <a:lstStyle/>
                    <a:p>
                      <a:r>
                        <a:rPr lang="en-US" dirty="0"/>
                        <a:t>0.107</a:t>
                      </a:r>
                      <a:endParaRPr lang="en-IL" dirty="0"/>
                    </a:p>
                  </a:txBody>
                  <a:tcPr>
                    <a:solidFill>
                      <a:srgbClr val="04BF9D">
                        <a:alpha val="30000"/>
                      </a:srgbClr>
                    </a:solidFill>
                  </a:tcPr>
                </a:tc>
                <a:tc>
                  <a:txBody>
                    <a:bodyPr/>
                    <a:lstStyle/>
                    <a:p>
                      <a:endParaRPr lang="en-IL" dirty="0"/>
                    </a:p>
                  </a:txBody>
                  <a:tcPr>
                    <a:solidFill>
                      <a:srgbClr val="04BF9D">
                        <a:alpha val="30000"/>
                      </a:srgbClr>
                    </a:solidFill>
                  </a:tcPr>
                </a:tc>
                <a:extLst>
                  <a:ext uri="{0D108BD9-81ED-4DB2-BD59-A6C34878D82A}">
                    <a16:rowId xmlns:a16="http://schemas.microsoft.com/office/drawing/2014/main" val="908410633"/>
                  </a:ext>
                </a:extLst>
              </a:tr>
              <a:tr h="370840">
                <a:tc>
                  <a:txBody>
                    <a:bodyPr/>
                    <a:lstStyle/>
                    <a:p>
                      <a:pPr algn="l" fontAlgn="ctr"/>
                      <a:r>
                        <a:rPr lang="en-US" sz="1800" kern="1200" dirty="0">
                          <a:solidFill>
                            <a:schemeClr val="dk1"/>
                          </a:solidFill>
                          <a:latin typeface="+mn-lt"/>
                          <a:ea typeface="+mn-ea"/>
                          <a:cs typeface="+mn-cs"/>
                        </a:rPr>
                        <a:t>EfficientNetB0</a:t>
                      </a:r>
                    </a:p>
                  </a:txBody>
                  <a:tcPr marL="9525" marR="9525" marT="9525" marB="0" anchor="ctr">
                    <a:solidFill>
                      <a:srgbClr val="38F2AE">
                        <a:alpha val="10000"/>
                      </a:srgbClr>
                    </a:solidFill>
                  </a:tcPr>
                </a:tc>
                <a:tc>
                  <a:txBody>
                    <a:bodyPr/>
                    <a:lstStyle/>
                    <a:p>
                      <a:r>
                        <a:rPr lang="en-US" dirty="0"/>
                        <a:t>Yes</a:t>
                      </a:r>
                      <a:endParaRPr lang="en-IL" dirty="0"/>
                    </a:p>
                  </a:txBody>
                  <a:tcPr>
                    <a:solidFill>
                      <a:srgbClr val="38F2AE">
                        <a:alpha val="10000"/>
                      </a:srgbClr>
                    </a:solidFill>
                  </a:tcPr>
                </a:tc>
                <a:tc>
                  <a:txBody>
                    <a:bodyPr/>
                    <a:lstStyle/>
                    <a:p>
                      <a:r>
                        <a:rPr lang="en-US" dirty="0">
                          <a:solidFill>
                            <a:srgbClr val="00B050"/>
                          </a:solidFill>
                        </a:rPr>
                        <a:t>0.098</a:t>
                      </a:r>
                      <a:endParaRPr lang="en-IL" dirty="0">
                        <a:solidFill>
                          <a:srgbClr val="00B050"/>
                        </a:solidFill>
                      </a:endParaRPr>
                    </a:p>
                  </a:txBody>
                  <a:tcPr>
                    <a:solidFill>
                      <a:srgbClr val="38F2AE">
                        <a:alpha val="10000"/>
                      </a:srgbClr>
                    </a:solidFill>
                  </a:tcPr>
                </a:tc>
                <a:tc>
                  <a:txBody>
                    <a:bodyPr/>
                    <a:lstStyle/>
                    <a:p>
                      <a:r>
                        <a:rPr lang="en-US" dirty="0">
                          <a:solidFill>
                            <a:srgbClr val="00B050"/>
                          </a:solidFill>
                        </a:rPr>
                        <a:t>0.112</a:t>
                      </a:r>
                      <a:endParaRPr lang="en-IL" dirty="0">
                        <a:solidFill>
                          <a:srgbClr val="00B050"/>
                        </a:solidFill>
                      </a:endParaRPr>
                    </a:p>
                  </a:txBody>
                  <a:tcPr>
                    <a:solidFill>
                      <a:srgbClr val="38F2AE">
                        <a:alpha val="10000"/>
                      </a:srgbClr>
                    </a:solidFill>
                  </a:tcPr>
                </a:tc>
                <a:tc>
                  <a:txBody>
                    <a:bodyPr/>
                    <a:lstStyle/>
                    <a:p>
                      <a:r>
                        <a:rPr lang="en-US" dirty="0"/>
                        <a:t>Best result. Day/night correction slightly improves the results.</a:t>
                      </a:r>
                      <a:endParaRPr lang="en-IL" dirty="0"/>
                    </a:p>
                  </a:txBody>
                  <a:tcPr>
                    <a:solidFill>
                      <a:srgbClr val="38F2AE">
                        <a:alpha val="10000"/>
                      </a:srgbClr>
                    </a:solidFill>
                  </a:tcPr>
                </a:tc>
                <a:extLst>
                  <a:ext uri="{0D108BD9-81ED-4DB2-BD59-A6C34878D82A}">
                    <a16:rowId xmlns:a16="http://schemas.microsoft.com/office/drawing/2014/main" val="3878421369"/>
                  </a:ext>
                </a:extLst>
              </a:tr>
              <a:tr h="370840">
                <a:tc>
                  <a:txBody>
                    <a:bodyPr/>
                    <a:lstStyle/>
                    <a:p>
                      <a:pPr algn="l" fontAlgn="ctr"/>
                      <a:r>
                        <a:rPr lang="en-US" sz="1800" kern="1200" dirty="0">
                          <a:solidFill>
                            <a:schemeClr val="dk1"/>
                          </a:solidFill>
                          <a:latin typeface="+mn-lt"/>
                          <a:ea typeface="+mn-ea"/>
                          <a:cs typeface="+mn-cs"/>
                        </a:rPr>
                        <a:t>EfficientNetV2B0</a:t>
                      </a:r>
                    </a:p>
                  </a:txBody>
                  <a:tcPr marL="9525" marR="9525" marT="9525" marB="0" anchor="ctr">
                    <a:solidFill>
                      <a:srgbClr val="04BF9D">
                        <a:alpha val="30000"/>
                      </a:srgbClr>
                    </a:solidFill>
                  </a:tcPr>
                </a:tc>
                <a:tc>
                  <a:txBody>
                    <a:bodyPr/>
                    <a:lstStyle/>
                    <a:p>
                      <a:r>
                        <a:rPr lang="en-US" dirty="0"/>
                        <a:t>No</a:t>
                      </a:r>
                      <a:endParaRPr lang="en-IL" dirty="0"/>
                    </a:p>
                  </a:txBody>
                  <a:tcPr>
                    <a:solidFill>
                      <a:srgbClr val="04BF9D">
                        <a:alpha val="30000"/>
                      </a:srgbClr>
                    </a:solidFill>
                  </a:tcPr>
                </a:tc>
                <a:tc>
                  <a:txBody>
                    <a:bodyPr/>
                    <a:lstStyle/>
                    <a:p>
                      <a:r>
                        <a:rPr lang="en-US" dirty="0"/>
                        <a:t>0.085</a:t>
                      </a:r>
                      <a:endParaRPr lang="en-IL" dirty="0"/>
                    </a:p>
                  </a:txBody>
                  <a:tcPr>
                    <a:solidFill>
                      <a:srgbClr val="04BF9D">
                        <a:alpha val="30000"/>
                      </a:srgbClr>
                    </a:solidFill>
                  </a:tcPr>
                </a:tc>
                <a:tc>
                  <a:txBody>
                    <a:bodyPr/>
                    <a:lstStyle/>
                    <a:p>
                      <a:r>
                        <a:rPr lang="en-US" dirty="0"/>
                        <a:t>0.095</a:t>
                      </a:r>
                      <a:endParaRPr lang="en-IL" dirty="0"/>
                    </a:p>
                  </a:txBody>
                  <a:tcPr>
                    <a:solidFill>
                      <a:srgbClr val="04BF9D">
                        <a:alpha val="30000"/>
                      </a:srgbClr>
                    </a:solidFill>
                  </a:tcPr>
                </a:tc>
                <a:tc>
                  <a:txBody>
                    <a:bodyPr/>
                    <a:lstStyle/>
                    <a:p>
                      <a:endParaRPr lang="en-IL" dirty="0"/>
                    </a:p>
                  </a:txBody>
                  <a:tcPr>
                    <a:solidFill>
                      <a:srgbClr val="04BF9D">
                        <a:alpha val="30000"/>
                      </a:srgbClr>
                    </a:solidFill>
                  </a:tcPr>
                </a:tc>
                <a:extLst>
                  <a:ext uri="{0D108BD9-81ED-4DB2-BD59-A6C34878D82A}">
                    <a16:rowId xmlns:a16="http://schemas.microsoft.com/office/drawing/2014/main" val="1266595382"/>
                  </a:ext>
                </a:extLst>
              </a:tr>
              <a:tr h="370840">
                <a:tc>
                  <a:txBody>
                    <a:bodyPr/>
                    <a:lstStyle/>
                    <a:p>
                      <a:pPr algn="l" fontAlgn="ctr"/>
                      <a:r>
                        <a:rPr lang="en-US" sz="1800" kern="1200" dirty="0">
                          <a:solidFill>
                            <a:schemeClr val="dk1"/>
                          </a:solidFill>
                          <a:latin typeface="+mn-lt"/>
                          <a:ea typeface="+mn-ea"/>
                          <a:cs typeface="+mn-cs"/>
                        </a:rPr>
                        <a:t>DenseNet121</a:t>
                      </a:r>
                    </a:p>
                  </a:txBody>
                  <a:tcPr marL="9525" marR="9525" marT="9525" marB="0" anchor="ctr">
                    <a:solidFill>
                      <a:srgbClr val="38F2AE">
                        <a:alpha val="10000"/>
                      </a:srgbClr>
                    </a:solidFill>
                  </a:tcPr>
                </a:tc>
                <a:tc>
                  <a:txBody>
                    <a:bodyPr/>
                    <a:lstStyle/>
                    <a:p>
                      <a:r>
                        <a:rPr lang="en-US" dirty="0"/>
                        <a:t>No</a:t>
                      </a:r>
                      <a:endParaRPr lang="en-IL" dirty="0"/>
                    </a:p>
                  </a:txBody>
                  <a:tcPr>
                    <a:solidFill>
                      <a:srgbClr val="38F2AE">
                        <a:alpha val="10000"/>
                      </a:srgbClr>
                    </a:solidFill>
                  </a:tcPr>
                </a:tc>
                <a:tc>
                  <a:txBody>
                    <a:bodyPr/>
                    <a:lstStyle/>
                    <a:p>
                      <a:r>
                        <a:rPr lang="en-US" dirty="0"/>
                        <a:t>0.092</a:t>
                      </a:r>
                      <a:endParaRPr lang="en-IL" dirty="0"/>
                    </a:p>
                  </a:txBody>
                  <a:tcPr>
                    <a:solidFill>
                      <a:srgbClr val="38F2AE">
                        <a:alpha val="10000"/>
                      </a:srgbClr>
                    </a:solidFill>
                  </a:tcPr>
                </a:tc>
                <a:tc>
                  <a:txBody>
                    <a:bodyPr/>
                    <a:lstStyle/>
                    <a:p>
                      <a:r>
                        <a:rPr lang="en-US" dirty="0"/>
                        <a:t>0.104</a:t>
                      </a:r>
                      <a:endParaRPr lang="en-IL" dirty="0"/>
                    </a:p>
                  </a:txBody>
                  <a:tcPr>
                    <a:solidFill>
                      <a:srgbClr val="38F2AE">
                        <a:alpha val="10000"/>
                      </a:srgbClr>
                    </a:solidFill>
                  </a:tcPr>
                </a:tc>
                <a:tc>
                  <a:txBody>
                    <a:bodyPr/>
                    <a:lstStyle/>
                    <a:p>
                      <a:endParaRPr lang="en-IL" dirty="0"/>
                    </a:p>
                  </a:txBody>
                  <a:tcPr>
                    <a:solidFill>
                      <a:srgbClr val="38F2AE">
                        <a:alpha val="10000"/>
                      </a:srgbClr>
                    </a:solidFill>
                  </a:tcPr>
                </a:tc>
                <a:extLst>
                  <a:ext uri="{0D108BD9-81ED-4DB2-BD59-A6C34878D82A}">
                    <a16:rowId xmlns:a16="http://schemas.microsoft.com/office/drawing/2014/main" val="942042054"/>
                  </a:ext>
                </a:extLst>
              </a:tr>
              <a:tr h="370840">
                <a:tc>
                  <a:txBody>
                    <a:bodyPr/>
                    <a:lstStyle/>
                    <a:p>
                      <a:r>
                        <a:rPr lang="en-US" sz="1800" kern="1200" dirty="0">
                          <a:solidFill>
                            <a:schemeClr val="dk1"/>
                          </a:solidFill>
                          <a:latin typeface="+mn-lt"/>
                          <a:ea typeface="+mn-ea"/>
                          <a:cs typeface="+mn-cs"/>
                        </a:rPr>
                        <a:t>DenseNet121</a:t>
                      </a:r>
                      <a:endParaRPr lang="en-IL" dirty="0"/>
                    </a:p>
                  </a:txBody>
                  <a:tcPr>
                    <a:solidFill>
                      <a:srgbClr val="04BF9D">
                        <a:alpha val="30000"/>
                      </a:srgbClr>
                    </a:solidFill>
                  </a:tcPr>
                </a:tc>
                <a:tc>
                  <a:txBody>
                    <a:bodyPr/>
                    <a:lstStyle/>
                    <a:p>
                      <a:r>
                        <a:rPr lang="en-US" dirty="0"/>
                        <a:t>Yes</a:t>
                      </a:r>
                      <a:endParaRPr lang="en-IL" dirty="0"/>
                    </a:p>
                  </a:txBody>
                  <a:tcPr>
                    <a:solidFill>
                      <a:srgbClr val="04BF9D">
                        <a:alpha val="30000"/>
                      </a:srgbClr>
                    </a:solidFill>
                  </a:tcPr>
                </a:tc>
                <a:tc>
                  <a:txBody>
                    <a:bodyPr/>
                    <a:lstStyle/>
                    <a:p>
                      <a:r>
                        <a:rPr lang="en-US" dirty="0"/>
                        <a:t>0.078</a:t>
                      </a:r>
                      <a:endParaRPr lang="en-IL" dirty="0"/>
                    </a:p>
                  </a:txBody>
                  <a:tcPr>
                    <a:solidFill>
                      <a:srgbClr val="04BF9D">
                        <a:alpha val="30000"/>
                      </a:srgbClr>
                    </a:solidFill>
                  </a:tcPr>
                </a:tc>
                <a:tc>
                  <a:txBody>
                    <a:bodyPr/>
                    <a:lstStyle/>
                    <a:p>
                      <a:r>
                        <a:rPr lang="en-US" dirty="0"/>
                        <a:t>0.093</a:t>
                      </a:r>
                      <a:endParaRPr lang="en-IL" dirty="0"/>
                    </a:p>
                  </a:txBody>
                  <a:tcPr>
                    <a:solidFill>
                      <a:srgbClr val="04BF9D">
                        <a:alpha val="30000"/>
                      </a:srgbClr>
                    </a:solidFill>
                  </a:tcPr>
                </a:tc>
                <a:tc>
                  <a:txBody>
                    <a:bodyPr/>
                    <a:lstStyle/>
                    <a:p>
                      <a:r>
                        <a:rPr lang="en-US" dirty="0"/>
                        <a:t>Day/Night correction slightly deteriorates the results.</a:t>
                      </a:r>
                      <a:endParaRPr lang="en-IL" dirty="0"/>
                    </a:p>
                  </a:txBody>
                  <a:tcPr>
                    <a:solidFill>
                      <a:srgbClr val="04BF9D">
                        <a:alpha val="30000"/>
                      </a:srgbClr>
                    </a:solidFill>
                  </a:tcPr>
                </a:tc>
                <a:extLst>
                  <a:ext uri="{0D108BD9-81ED-4DB2-BD59-A6C34878D82A}">
                    <a16:rowId xmlns:a16="http://schemas.microsoft.com/office/drawing/2014/main" val="2791062688"/>
                  </a:ext>
                </a:extLst>
              </a:tr>
            </a:tbl>
          </a:graphicData>
        </a:graphic>
      </p:graphicFrame>
    </p:spTree>
    <p:extLst>
      <p:ext uri="{BB962C8B-B14F-4D97-AF65-F5344CB8AC3E}">
        <p14:creationId xmlns:p14="http://schemas.microsoft.com/office/powerpoint/2010/main" val="2842020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BE56D-510E-76CC-4F9B-CC5F99799399}"/>
              </a:ext>
            </a:extLst>
          </p:cNvPr>
          <p:cNvSpPr>
            <a:spLocks noGrp="1"/>
          </p:cNvSpPr>
          <p:nvPr>
            <p:ph type="title"/>
          </p:nvPr>
        </p:nvSpPr>
        <p:spPr/>
        <p:txBody>
          <a:bodyPr/>
          <a:lstStyle/>
          <a:p>
            <a:r>
              <a:rPr lang="en-US" b="1" dirty="0">
                <a:solidFill>
                  <a:srgbClr val="093640"/>
                </a:solidFill>
              </a:rPr>
              <a:t>Kaggle-competition </a:t>
            </a:r>
            <a:endParaRPr lang="en-US" dirty="0"/>
          </a:p>
        </p:txBody>
      </p:sp>
      <p:sp>
        <p:nvSpPr>
          <p:cNvPr id="4" name="Date Placeholder 3">
            <a:extLst>
              <a:ext uri="{FF2B5EF4-FFF2-40B4-BE49-F238E27FC236}">
                <a16:creationId xmlns:a16="http://schemas.microsoft.com/office/drawing/2014/main" id="{481F4C5C-5925-6620-0174-0B31B1C251E1}"/>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C2A32118-4C73-7C19-EF17-AF6569EBC564}"/>
              </a:ext>
            </a:extLst>
          </p:cNvPr>
          <p:cNvSpPr>
            <a:spLocks noGrp="1"/>
          </p:cNvSpPr>
          <p:nvPr>
            <p:ph type="sldNum" sz="quarter" idx="12"/>
          </p:nvPr>
        </p:nvSpPr>
        <p:spPr/>
        <p:txBody>
          <a:bodyPr/>
          <a:lstStyle/>
          <a:p>
            <a:fld id="{D9D452A8-681F-46F3-9C0D-900CA8D1BE65}" type="slidenum">
              <a:rPr lang="en-IL" smtClean="0"/>
              <a:t>41</a:t>
            </a:fld>
            <a:endParaRPr lang="en-IL"/>
          </a:p>
        </p:txBody>
      </p:sp>
      <p:pic>
        <p:nvPicPr>
          <p:cNvPr id="7" name="Picture 6">
            <a:extLst>
              <a:ext uri="{FF2B5EF4-FFF2-40B4-BE49-F238E27FC236}">
                <a16:creationId xmlns:a16="http://schemas.microsoft.com/office/drawing/2014/main" id="{3A43E77C-1B49-C6B9-857B-9945A781AA90}"/>
              </a:ext>
            </a:extLst>
          </p:cNvPr>
          <p:cNvPicPr>
            <a:picLocks noChangeAspect="1"/>
          </p:cNvPicPr>
          <p:nvPr/>
        </p:nvPicPr>
        <p:blipFill>
          <a:blip r:embed="rId3"/>
          <a:stretch>
            <a:fillRect/>
          </a:stretch>
        </p:blipFill>
        <p:spPr>
          <a:xfrm>
            <a:off x="838200" y="1832545"/>
            <a:ext cx="9853857" cy="3192910"/>
          </a:xfrm>
          <a:prstGeom prst="rect">
            <a:avLst/>
          </a:prstGeom>
        </p:spPr>
      </p:pic>
    </p:spTree>
    <p:extLst>
      <p:ext uri="{BB962C8B-B14F-4D97-AF65-F5344CB8AC3E}">
        <p14:creationId xmlns:p14="http://schemas.microsoft.com/office/powerpoint/2010/main" val="2106668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BE56D-510E-76CC-4F9B-CC5F99799399}"/>
              </a:ext>
            </a:extLst>
          </p:cNvPr>
          <p:cNvSpPr>
            <a:spLocks noGrp="1"/>
          </p:cNvSpPr>
          <p:nvPr>
            <p:ph type="title"/>
          </p:nvPr>
        </p:nvSpPr>
        <p:spPr/>
        <p:txBody>
          <a:bodyPr/>
          <a:lstStyle/>
          <a:p>
            <a:r>
              <a:rPr lang="en-US" b="1" dirty="0">
                <a:solidFill>
                  <a:srgbClr val="093640"/>
                </a:solidFill>
              </a:rPr>
              <a:t>Kaggle-competition </a:t>
            </a:r>
            <a:endParaRPr lang="en-US" dirty="0"/>
          </a:p>
        </p:txBody>
      </p:sp>
      <p:sp>
        <p:nvSpPr>
          <p:cNvPr id="4" name="Date Placeholder 3">
            <a:extLst>
              <a:ext uri="{FF2B5EF4-FFF2-40B4-BE49-F238E27FC236}">
                <a16:creationId xmlns:a16="http://schemas.microsoft.com/office/drawing/2014/main" id="{481F4C5C-5925-6620-0174-0B31B1C251E1}"/>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C2A32118-4C73-7C19-EF17-AF6569EBC564}"/>
              </a:ext>
            </a:extLst>
          </p:cNvPr>
          <p:cNvSpPr>
            <a:spLocks noGrp="1"/>
          </p:cNvSpPr>
          <p:nvPr>
            <p:ph type="sldNum" sz="quarter" idx="12"/>
          </p:nvPr>
        </p:nvSpPr>
        <p:spPr/>
        <p:txBody>
          <a:bodyPr/>
          <a:lstStyle/>
          <a:p>
            <a:fld id="{D9D452A8-681F-46F3-9C0D-900CA8D1BE65}" type="slidenum">
              <a:rPr lang="en-IL" smtClean="0"/>
              <a:t>42</a:t>
            </a:fld>
            <a:endParaRPr lang="en-IL"/>
          </a:p>
        </p:txBody>
      </p:sp>
      <p:pic>
        <p:nvPicPr>
          <p:cNvPr id="6" name="Picture 5">
            <a:extLst>
              <a:ext uri="{FF2B5EF4-FFF2-40B4-BE49-F238E27FC236}">
                <a16:creationId xmlns:a16="http://schemas.microsoft.com/office/drawing/2014/main" id="{A643173A-C867-8E16-6FE2-D3F427320D8A}"/>
              </a:ext>
            </a:extLst>
          </p:cNvPr>
          <p:cNvPicPr>
            <a:picLocks noChangeAspect="1"/>
          </p:cNvPicPr>
          <p:nvPr/>
        </p:nvPicPr>
        <p:blipFill>
          <a:blip r:embed="rId3"/>
          <a:stretch>
            <a:fillRect/>
          </a:stretch>
        </p:blipFill>
        <p:spPr>
          <a:xfrm>
            <a:off x="250178" y="1504950"/>
            <a:ext cx="11449050" cy="5353050"/>
          </a:xfrm>
          <a:prstGeom prst="rect">
            <a:avLst/>
          </a:prstGeom>
        </p:spPr>
      </p:pic>
    </p:spTree>
    <p:extLst>
      <p:ext uri="{BB962C8B-B14F-4D97-AF65-F5344CB8AC3E}">
        <p14:creationId xmlns:p14="http://schemas.microsoft.com/office/powerpoint/2010/main" val="946638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36E3801-B7AB-4AE7-A3A3-DED1EF024400}"/>
              </a:ext>
            </a:extLst>
          </p:cNvPr>
          <p:cNvPicPr>
            <a:picLocks noChangeAspect="1"/>
          </p:cNvPicPr>
          <p:nvPr/>
        </p:nvPicPr>
        <p:blipFill>
          <a:blip r:embed="rId3">
            <a:alphaModFix amt="21000"/>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outerShdw>
          </a:effectLst>
        </p:spPr>
      </p:pic>
      <p:sp>
        <p:nvSpPr>
          <p:cNvPr id="8" name="Rectangle 7">
            <a:extLst>
              <a:ext uri="{FF2B5EF4-FFF2-40B4-BE49-F238E27FC236}">
                <a16:creationId xmlns:a16="http://schemas.microsoft.com/office/drawing/2014/main" id="{D08545E2-0AE7-433B-B486-41589191461C}"/>
              </a:ext>
            </a:extLst>
          </p:cNvPr>
          <p:cNvSpPr/>
          <p:nvPr/>
        </p:nvSpPr>
        <p:spPr>
          <a:xfrm>
            <a:off x="474562" y="457200"/>
            <a:ext cx="11157995" cy="5810491"/>
          </a:xfrm>
          <a:prstGeom prst="rect">
            <a:avLst/>
          </a:prstGeom>
          <a:solidFill>
            <a:schemeClr val="bg1">
              <a:alpha val="81000"/>
            </a:schemeClr>
          </a:solidFill>
          <a:ln>
            <a:noFill/>
          </a:ln>
          <a:effectLst>
            <a:outerShdw blurRad="393700" sx="101000" sy="101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600"/>
          </a:p>
        </p:txBody>
      </p:sp>
      <p:sp>
        <p:nvSpPr>
          <p:cNvPr id="2" name="Title 1">
            <a:extLst>
              <a:ext uri="{FF2B5EF4-FFF2-40B4-BE49-F238E27FC236}">
                <a16:creationId xmlns:a16="http://schemas.microsoft.com/office/drawing/2014/main" id="{E8F387CD-8625-AEA1-4CA4-2FB2C78A53B1}"/>
              </a:ext>
            </a:extLst>
          </p:cNvPr>
          <p:cNvSpPr>
            <a:spLocks noGrp="1"/>
          </p:cNvSpPr>
          <p:nvPr>
            <p:ph type="title"/>
          </p:nvPr>
        </p:nvSpPr>
        <p:spPr/>
        <p:txBody>
          <a:bodyPr/>
          <a:lstStyle/>
          <a:p>
            <a:r>
              <a:rPr lang="en-US" b="1" dirty="0">
                <a:solidFill>
                  <a:srgbClr val="093640"/>
                </a:solidFill>
              </a:rPr>
              <a:t>Conclusions</a:t>
            </a:r>
            <a:endParaRPr lang="en-IL" b="1" dirty="0">
              <a:solidFill>
                <a:srgbClr val="093640"/>
              </a:solidFill>
            </a:endParaRPr>
          </a:p>
        </p:txBody>
      </p:sp>
      <p:sp>
        <p:nvSpPr>
          <p:cNvPr id="3" name="Content Placeholder 2">
            <a:extLst>
              <a:ext uri="{FF2B5EF4-FFF2-40B4-BE49-F238E27FC236}">
                <a16:creationId xmlns:a16="http://schemas.microsoft.com/office/drawing/2014/main" id="{022B733B-4C1C-BE59-7FFA-0A802853C604}"/>
              </a:ext>
            </a:extLst>
          </p:cNvPr>
          <p:cNvSpPr>
            <a:spLocks noGrp="1"/>
          </p:cNvSpPr>
          <p:nvPr>
            <p:ph idx="1"/>
          </p:nvPr>
        </p:nvSpPr>
        <p:spPr>
          <a:xfrm>
            <a:off x="838200" y="1408922"/>
            <a:ext cx="10515600" cy="4768041"/>
          </a:xfrm>
        </p:spPr>
        <p:txBody>
          <a:bodyPr>
            <a:normAutofit fontScale="85000" lnSpcReduction="20000"/>
          </a:bodyPr>
          <a:lstStyle/>
          <a:p>
            <a:r>
              <a:rPr lang="en-US" dirty="0"/>
              <a:t>Fully pre-trained networks produce sub-par results</a:t>
            </a:r>
            <a:endParaRPr lang="he-IL" dirty="0"/>
          </a:p>
          <a:p>
            <a:pPr lvl="1"/>
            <a:r>
              <a:rPr lang="en-US" dirty="0"/>
              <a:t>Future: open some layers for training</a:t>
            </a:r>
          </a:p>
          <a:p>
            <a:r>
              <a:rPr lang="en-US" dirty="0" err="1"/>
              <a:t>DenseNet</a:t>
            </a:r>
            <a:r>
              <a:rPr lang="en-US" dirty="0"/>
              <a:t> produced high accuracy during training, but average results during testing. We believe that this is due to overfitting on 32X32 images required by the pre-trained model.</a:t>
            </a:r>
          </a:p>
          <a:p>
            <a:r>
              <a:rPr lang="en-US" dirty="0"/>
              <a:t>The present implementation of </a:t>
            </a:r>
            <a:r>
              <a:rPr lang="en-US" dirty="0" err="1"/>
              <a:t>dy</a:t>
            </a:r>
            <a:r>
              <a:rPr lang="en-US" dirty="0"/>
              <a:t>/night correction did not produce significant improvement</a:t>
            </a:r>
          </a:p>
          <a:p>
            <a:pPr lvl="1"/>
            <a:r>
              <a:rPr lang="en-US" dirty="0"/>
              <a:t>Future: use more sophisticated algorithm for image day/night classification (e.g. separate model, histogram analysis)</a:t>
            </a:r>
            <a:endParaRPr lang="he-IL" dirty="0"/>
          </a:p>
          <a:p>
            <a:r>
              <a:rPr lang="en-US" dirty="0"/>
              <a:t>Future: </a:t>
            </a:r>
          </a:p>
          <a:p>
            <a:pPr lvl="1"/>
            <a:r>
              <a:rPr lang="en-US" dirty="0"/>
              <a:t>Use data balancing (e.g. under-sampling for empty, and over-sampling of “rare” categories using augmentation)</a:t>
            </a:r>
          </a:p>
          <a:p>
            <a:pPr lvl="1"/>
            <a:r>
              <a:rPr lang="en-US" dirty="0"/>
              <a:t>Augment images for  training </a:t>
            </a:r>
          </a:p>
          <a:p>
            <a:pPr lvl="1"/>
            <a:r>
              <a:rPr lang="en-US" dirty="0"/>
              <a:t>Use ensemble learning</a:t>
            </a:r>
          </a:p>
          <a:p>
            <a:pPr lvl="1"/>
            <a:r>
              <a:rPr lang="en-US" dirty="0"/>
              <a:t>Use additional layers trained on non-empty images only based on day/night correction results</a:t>
            </a:r>
            <a:endParaRPr lang="en-IL" dirty="0"/>
          </a:p>
        </p:txBody>
      </p:sp>
      <p:sp>
        <p:nvSpPr>
          <p:cNvPr id="4" name="Date Placeholder 3">
            <a:extLst>
              <a:ext uri="{FF2B5EF4-FFF2-40B4-BE49-F238E27FC236}">
                <a16:creationId xmlns:a16="http://schemas.microsoft.com/office/drawing/2014/main" id="{AA6968C0-C1D5-221A-B19F-DB71FC150620}"/>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5DA5A097-BE71-C664-3F73-D02147958010}"/>
              </a:ext>
            </a:extLst>
          </p:cNvPr>
          <p:cNvSpPr>
            <a:spLocks noGrp="1"/>
          </p:cNvSpPr>
          <p:nvPr>
            <p:ph type="sldNum" sz="quarter" idx="12"/>
          </p:nvPr>
        </p:nvSpPr>
        <p:spPr/>
        <p:txBody>
          <a:bodyPr/>
          <a:lstStyle/>
          <a:p>
            <a:fld id="{D9D452A8-681F-46F3-9C0D-900CA8D1BE65}" type="slidenum">
              <a:rPr lang="en-IL" smtClean="0"/>
              <a:t>43</a:t>
            </a:fld>
            <a:endParaRPr lang="en-IL"/>
          </a:p>
        </p:txBody>
      </p:sp>
    </p:spTree>
    <p:extLst>
      <p:ext uri="{BB962C8B-B14F-4D97-AF65-F5344CB8AC3E}">
        <p14:creationId xmlns:p14="http://schemas.microsoft.com/office/powerpoint/2010/main" val="4110533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C1867E30-82CB-47ED-8B46-A636979EE13F}"/>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b="1598"/>
          <a:stretch/>
        </p:blipFill>
        <p:spPr>
          <a:xfrm>
            <a:off x="0" y="1"/>
            <a:ext cx="12192000" cy="6858000"/>
          </a:xfrm>
          <a:prstGeom prst="rect">
            <a:avLst/>
          </a:prstGeom>
        </p:spPr>
      </p:pic>
      <p:sp>
        <p:nvSpPr>
          <p:cNvPr id="2" name="Title 1">
            <a:extLst>
              <a:ext uri="{FF2B5EF4-FFF2-40B4-BE49-F238E27FC236}">
                <a16:creationId xmlns:a16="http://schemas.microsoft.com/office/drawing/2014/main" id="{93985CEA-6C09-E500-FDFD-10405DA8721C}"/>
              </a:ext>
            </a:extLst>
          </p:cNvPr>
          <p:cNvSpPr>
            <a:spLocks noGrp="1"/>
          </p:cNvSpPr>
          <p:nvPr>
            <p:ph type="title"/>
          </p:nvPr>
        </p:nvSpPr>
        <p:spPr/>
        <p:txBody>
          <a:bodyPr/>
          <a:lstStyle/>
          <a:p>
            <a:r>
              <a:rPr lang="en-US" b="1" dirty="0">
                <a:solidFill>
                  <a:srgbClr val="093640"/>
                </a:solidFill>
              </a:rPr>
              <a:t>References</a:t>
            </a:r>
            <a:endParaRPr lang="en-IL" b="1" dirty="0">
              <a:solidFill>
                <a:srgbClr val="093640"/>
              </a:solidFill>
            </a:endParaRPr>
          </a:p>
        </p:txBody>
      </p:sp>
      <p:sp>
        <p:nvSpPr>
          <p:cNvPr id="3" name="Content Placeholder 2">
            <a:extLst>
              <a:ext uri="{FF2B5EF4-FFF2-40B4-BE49-F238E27FC236}">
                <a16:creationId xmlns:a16="http://schemas.microsoft.com/office/drawing/2014/main" id="{38F3E825-6F20-C75C-868D-279612EE6745}"/>
              </a:ext>
            </a:extLst>
          </p:cNvPr>
          <p:cNvSpPr>
            <a:spLocks noGrp="1"/>
          </p:cNvSpPr>
          <p:nvPr>
            <p:ph idx="1"/>
          </p:nvPr>
        </p:nvSpPr>
        <p:spPr/>
        <p:txBody>
          <a:bodyPr>
            <a:normAutofit/>
          </a:bodyPr>
          <a:lstStyle/>
          <a:p>
            <a:pPr marL="0" indent="0">
              <a:buNone/>
            </a:pPr>
            <a:r>
              <a:rPr lang="en-US" sz="2000" dirty="0"/>
              <a:t>[1] “</a:t>
            </a:r>
            <a:r>
              <a:rPr lang="en-US" sz="2000" dirty="0" err="1"/>
              <a:t>iWildCam</a:t>
            </a:r>
            <a:r>
              <a:rPr lang="en-US" sz="2000" dirty="0"/>
              <a:t> 2019 Competition”, </a:t>
            </a:r>
            <a:r>
              <a:rPr lang="en-US" sz="2000" dirty="0">
                <a:hlinkClick r:id="rId4"/>
              </a:rPr>
              <a:t>https://github.com/visipedia/iwildcam_comp/tree/master/2019</a:t>
            </a:r>
            <a:endParaRPr lang="en-US" sz="2000" dirty="0"/>
          </a:p>
          <a:p>
            <a:pPr marL="0" indent="0">
              <a:buNone/>
            </a:pPr>
            <a:r>
              <a:rPr lang="en-US" sz="2000" dirty="0"/>
              <a:t>[2] “Welcome to </a:t>
            </a:r>
            <a:r>
              <a:rPr lang="en-US" sz="2000" dirty="0" err="1"/>
              <a:t>iWildCam</a:t>
            </a:r>
            <a:r>
              <a:rPr lang="en-US" sz="2000" dirty="0"/>
              <a:t> 2019 - FGVC6!”, </a:t>
            </a:r>
            <a:r>
              <a:rPr lang="en-US" sz="2000" dirty="0">
                <a:hlinkClick r:id="rId5"/>
              </a:rPr>
              <a:t>https://www.kaggle.com/competitions/iwildcam-2019-fgvc6/discussion/86649</a:t>
            </a:r>
            <a:endParaRPr lang="en-US" sz="2000" dirty="0"/>
          </a:p>
          <a:p>
            <a:pPr marL="0" indent="0">
              <a:buNone/>
            </a:pPr>
            <a:r>
              <a:rPr lang="en-US" sz="2000" dirty="0"/>
              <a:t>[3] G. Huang, Z. Liu, L. Van Der </a:t>
            </a:r>
            <a:r>
              <a:rPr lang="en-US" sz="2000" dirty="0" err="1"/>
              <a:t>Maaten</a:t>
            </a:r>
            <a:r>
              <a:rPr lang="en-US" sz="2000" dirty="0"/>
              <a:t> and K. Q. Weinberger, "Densely Connected Convolutional Networks," 2017 IEEE Conference on Computer Vision and Pattern Recognition (CVPR), Honolulu, HI, USA, 2017, pp. 2261-2269, </a:t>
            </a:r>
            <a:r>
              <a:rPr lang="en-US" sz="2000" dirty="0" err="1"/>
              <a:t>doi</a:t>
            </a:r>
            <a:r>
              <a:rPr lang="en-US" sz="2000" dirty="0"/>
              <a:t>: 10.1109/CVPR.2017.243.</a:t>
            </a:r>
          </a:p>
          <a:p>
            <a:pPr marL="0" indent="0">
              <a:buNone/>
            </a:pPr>
            <a:r>
              <a:rPr lang="en-US" sz="2000" dirty="0"/>
              <a:t>[4] Tan, </a:t>
            </a:r>
            <a:r>
              <a:rPr lang="en-US" sz="2000" dirty="0" err="1"/>
              <a:t>Mingxing</a:t>
            </a:r>
            <a:r>
              <a:rPr lang="en-US" sz="2000" dirty="0"/>
              <a:t>, and Quoc Le. "</a:t>
            </a:r>
            <a:r>
              <a:rPr lang="en-US" sz="2000" dirty="0" err="1"/>
              <a:t>Efficientnet</a:t>
            </a:r>
            <a:r>
              <a:rPr lang="en-US" sz="2000" dirty="0"/>
              <a:t>: Rethinking model scaling for convolutional neural networks." In International conference on machine learning, pp. 6105-6114. PMLR, 2019.</a:t>
            </a:r>
          </a:p>
          <a:p>
            <a:pPr marL="0" indent="0">
              <a:buNone/>
            </a:pPr>
            <a:r>
              <a:rPr lang="en-US" sz="2000" dirty="0"/>
              <a:t>[5] Thomas, Spencer A. "Combining Image Features and Patient Metadata to Enhance Transfer Learning." In 2021 43rd Annual International Conference of the IEEE Engineering in Medicine &amp; Biology Society (EMBC), pp. 2660-2663. IEEE, 2021.</a:t>
            </a:r>
            <a:endParaRPr lang="en-IL" sz="2000" dirty="0"/>
          </a:p>
        </p:txBody>
      </p:sp>
      <p:sp>
        <p:nvSpPr>
          <p:cNvPr id="4" name="Date Placeholder 3">
            <a:extLst>
              <a:ext uri="{FF2B5EF4-FFF2-40B4-BE49-F238E27FC236}">
                <a16:creationId xmlns:a16="http://schemas.microsoft.com/office/drawing/2014/main" id="{A89E6524-D7A3-931B-C172-A45B23DF8662}"/>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594B2EE9-7B07-88DF-7946-AE329E2AB362}"/>
              </a:ext>
            </a:extLst>
          </p:cNvPr>
          <p:cNvSpPr>
            <a:spLocks noGrp="1"/>
          </p:cNvSpPr>
          <p:nvPr>
            <p:ph type="sldNum" sz="quarter" idx="12"/>
          </p:nvPr>
        </p:nvSpPr>
        <p:spPr/>
        <p:txBody>
          <a:bodyPr/>
          <a:lstStyle/>
          <a:p>
            <a:fld id="{D9D452A8-681F-46F3-9C0D-900CA8D1BE65}" type="slidenum">
              <a:rPr lang="en-IL" smtClean="0"/>
              <a:t>44</a:t>
            </a:fld>
            <a:endParaRPr lang="en-IL"/>
          </a:p>
        </p:txBody>
      </p:sp>
    </p:spTree>
    <p:extLst>
      <p:ext uri="{BB962C8B-B14F-4D97-AF65-F5344CB8AC3E}">
        <p14:creationId xmlns:p14="http://schemas.microsoft.com/office/powerpoint/2010/main" val="151574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E0B7-A126-ED8E-1BEB-AA2DB70BC43F}"/>
              </a:ext>
            </a:extLst>
          </p:cNvPr>
          <p:cNvSpPr>
            <a:spLocks noGrp="1"/>
          </p:cNvSpPr>
          <p:nvPr>
            <p:ph type="title"/>
          </p:nvPr>
        </p:nvSpPr>
        <p:spPr/>
        <p:txBody>
          <a:bodyPr/>
          <a:lstStyle/>
          <a:p>
            <a:r>
              <a:rPr lang="en-US" b="1" dirty="0">
                <a:solidFill>
                  <a:srgbClr val="093640"/>
                </a:solidFill>
              </a:rPr>
              <a:t>Challenges (A) -Motion Blur</a:t>
            </a:r>
            <a:endParaRPr lang="en-IL" b="1" dirty="0">
              <a:solidFill>
                <a:srgbClr val="093640"/>
              </a:solidFill>
            </a:endParaRPr>
          </a:p>
        </p:txBody>
      </p:sp>
      <p:sp>
        <p:nvSpPr>
          <p:cNvPr id="3" name="Content Placeholder 2">
            <a:extLst>
              <a:ext uri="{FF2B5EF4-FFF2-40B4-BE49-F238E27FC236}">
                <a16:creationId xmlns:a16="http://schemas.microsoft.com/office/drawing/2014/main" id="{7CE70865-EE7B-2603-6A11-1324AAAB20B6}"/>
              </a:ext>
            </a:extLst>
          </p:cNvPr>
          <p:cNvSpPr>
            <a:spLocks noGrp="1"/>
          </p:cNvSpPr>
          <p:nvPr>
            <p:ph idx="1"/>
          </p:nvPr>
        </p:nvSpPr>
        <p:spPr>
          <a:xfrm>
            <a:off x="838200" y="1441259"/>
            <a:ext cx="10515600" cy="1059618"/>
          </a:xfrm>
        </p:spPr>
        <p:txBody>
          <a:bodyPr>
            <a:normAutofit fontScale="92500"/>
          </a:bodyPr>
          <a:lstStyle/>
          <a:p>
            <a:pPr marL="0" indent="0">
              <a:buNone/>
            </a:pPr>
            <a:r>
              <a:rPr lang="en-US" dirty="0"/>
              <a:t>The shutter speed of the camera is not fast enough to eliminate motion blur, so animals are sometimes blurry. The example contains a blurred coyote.</a:t>
            </a:r>
          </a:p>
          <a:p>
            <a:pPr marL="0" indent="0">
              <a:buNone/>
            </a:pPr>
            <a:endParaRPr lang="en-US" dirty="0"/>
          </a:p>
        </p:txBody>
      </p:sp>
      <p:sp>
        <p:nvSpPr>
          <p:cNvPr id="4" name="Date Placeholder 3">
            <a:extLst>
              <a:ext uri="{FF2B5EF4-FFF2-40B4-BE49-F238E27FC236}">
                <a16:creationId xmlns:a16="http://schemas.microsoft.com/office/drawing/2014/main" id="{D45E2EA5-312C-1738-C6B0-752D6A0A1B88}"/>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DA42EDE2-F01A-5153-DEDF-545899316626}"/>
              </a:ext>
            </a:extLst>
          </p:cNvPr>
          <p:cNvSpPr>
            <a:spLocks noGrp="1"/>
          </p:cNvSpPr>
          <p:nvPr>
            <p:ph type="sldNum" sz="quarter" idx="12"/>
          </p:nvPr>
        </p:nvSpPr>
        <p:spPr/>
        <p:txBody>
          <a:bodyPr/>
          <a:lstStyle/>
          <a:p>
            <a:fld id="{D9D452A8-681F-46F3-9C0D-900CA8D1BE65}" type="slidenum">
              <a:rPr lang="en-IL" smtClean="0"/>
              <a:t>5</a:t>
            </a:fld>
            <a:endParaRPr lang="en-IL"/>
          </a:p>
        </p:txBody>
      </p:sp>
      <p:pic>
        <p:nvPicPr>
          <p:cNvPr id="7" name="Picture 6">
            <a:extLst>
              <a:ext uri="{FF2B5EF4-FFF2-40B4-BE49-F238E27FC236}">
                <a16:creationId xmlns:a16="http://schemas.microsoft.com/office/drawing/2014/main" id="{17E09A36-1373-299E-CCFF-BA157F70BB6A}"/>
              </a:ext>
            </a:extLst>
          </p:cNvPr>
          <p:cNvPicPr>
            <a:picLocks noChangeAspect="1"/>
          </p:cNvPicPr>
          <p:nvPr/>
        </p:nvPicPr>
        <p:blipFill>
          <a:blip r:embed="rId3"/>
          <a:stretch>
            <a:fillRect/>
          </a:stretch>
        </p:blipFill>
        <p:spPr>
          <a:xfrm>
            <a:off x="3377515" y="2852050"/>
            <a:ext cx="5436971" cy="3619859"/>
          </a:xfrm>
          <a:prstGeom prst="rect">
            <a:avLst/>
          </a:prstGeom>
        </p:spPr>
      </p:pic>
      <p:sp>
        <p:nvSpPr>
          <p:cNvPr id="8" name="Rectangle 7">
            <a:extLst>
              <a:ext uri="{FF2B5EF4-FFF2-40B4-BE49-F238E27FC236}">
                <a16:creationId xmlns:a16="http://schemas.microsoft.com/office/drawing/2014/main" id="{DDE83919-8888-4382-A06E-0E822B997E68}"/>
              </a:ext>
            </a:extLst>
          </p:cNvPr>
          <p:cNvSpPr/>
          <p:nvPr/>
        </p:nvSpPr>
        <p:spPr>
          <a:xfrm>
            <a:off x="4733925" y="2755901"/>
            <a:ext cx="2724150" cy="212725"/>
          </a:xfrm>
          <a:prstGeom prst="rect">
            <a:avLst/>
          </a:prstGeom>
          <a:solidFill>
            <a:srgbClr val="04B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31756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E0B7-A126-ED8E-1BEB-AA2DB70BC43F}"/>
              </a:ext>
            </a:extLst>
          </p:cNvPr>
          <p:cNvSpPr>
            <a:spLocks noGrp="1"/>
          </p:cNvSpPr>
          <p:nvPr>
            <p:ph type="title"/>
          </p:nvPr>
        </p:nvSpPr>
        <p:spPr/>
        <p:txBody>
          <a:bodyPr/>
          <a:lstStyle/>
          <a:p>
            <a:r>
              <a:rPr lang="en-US" b="1" dirty="0">
                <a:solidFill>
                  <a:srgbClr val="093640"/>
                </a:solidFill>
              </a:rPr>
              <a:t>Challenges (A) -Small Region of Interest (ROI)</a:t>
            </a:r>
            <a:endParaRPr lang="en-IL" b="1" dirty="0">
              <a:solidFill>
                <a:srgbClr val="093640"/>
              </a:solidFill>
            </a:endParaRPr>
          </a:p>
        </p:txBody>
      </p:sp>
      <p:sp>
        <p:nvSpPr>
          <p:cNvPr id="3" name="Content Placeholder 2">
            <a:extLst>
              <a:ext uri="{FF2B5EF4-FFF2-40B4-BE49-F238E27FC236}">
                <a16:creationId xmlns:a16="http://schemas.microsoft.com/office/drawing/2014/main" id="{7CE70865-EE7B-2603-6A11-1324AAAB20B6}"/>
              </a:ext>
            </a:extLst>
          </p:cNvPr>
          <p:cNvSpPr>
            <a:spLocks noGrp="1"/>
          </p:cNvSpPr>
          <p:nvPr>
            <p:ph idx="1"/>
          </p:nvPr>
        </p:nvSpPr>
        <p:spPr>
          <a:xfrm>
            <a:off x="838200" y="1454150"/>
            <a:ext cx="10515600" cy="1059618"/>
          </a:xfrm>
        </p:spPr>
        <p:txBody>
          <a:bodyPr>
            <a:normAutofit fontScale="92500" lnSpcReduction="10000"/>
          </a:bodyPr>
          <a:lstStyle/>
          <a:p>
            <a:pPr marL="0" indent="0">
              <a:buNone/>
            </a:pPr>
            <a:r>
              <a:rPr lang="en-US" dirty="0"/>
              <a:t>Some animals are small or far from the camera, and can be difficult to spot even for humans. The example image has a mouse on a branch to the center right of the frame.</a:t>
            </a:r>
          </a:p>
        </p:txBody>
      </p:sp>
      <p:sp>
        <p:nvSpPr>
          <p:cNvPr id="4" name="Date Placeholder 3">
            <a:extLst>
              <a:ext uri="{FF2B5EF4-FFF2-40B4-BE49-F238E27FC236}">
                <a16:creationId xmlns:a16="http://schemas.microsoft.com/office/drawing/2014/main" id="{D45E2EA5-312C-1738-C6B0-752D6A0A1B88}"/>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DA42EDE2-F01A-5153-DEDF-545899316626}"/>
              </a:ext>
            </a:extLst>
          </p:cNvPr>
          <p:cNvSpPr>
            <a:spLocks noGrp="1"/>
          </p:cNvSpPr>
          <p:nvPr>
            <p:ph type="sldNum" sz="quarter" idx="12"/>
          </p:nvPr>
        </p:nvSpPr>
        <p:spPr/>
        <p:txBody>
          <a:bodyPr/>
          <a:lstStyle/>
          <a:p>
            <a:fld id="{D9D452A8-681F-46F3-9C0D-900CA8D1BE65}" type="slidenum">
              <a:rPr lang="en-IL" smtClean="0"/>
              <a:t>6</a:t>
            </a:fld>
            <a:endParaRPr lang="en-IL"/>
          </a:p>
        </p:txBody>
      </p:sp>
      <p:pic>
        <p:nvPicPr>
          <p:cNvPr id="7" name="Picture 6">
            <a:extLst>
              <a:ext uri="{FF2B5EF4-FFF2-40B4-BE49-F238E27FC236}">
                <a16:creationId xmlns:a16="http://schemas.microsoft.com/office/drawing/2014/main" id="{92325EE5-4ADE-126E-3481-7536337852F2}"/>
              </a:ext>
            </a:extLst>
          </p:cNvPr>
          <p:cNvPicPr>
            <a:picLocks noChangeAspect="1"/>
          </p:cNvPicPr>
          <p:nvPr/>
        </p:nvPicPr>
        <p:blipFill>
          <a:blip r:embed="rId3"/>
          <a:stretch>
            <a:fillRect/>
          </a:stretch>
        </p:blipFill>
        <p:spPr>
          <a:xfrm>
            <a:off x="3500160" y="2805344"/>
            <a:ext cx="5191680" cy="3551006"/>
          </a:xfrm>
          <a:prstGeom prst="rect">
            <a:avLst/>
          </a:prstGeom>
        </p:spPr>
      </p:pic>
      <p:sp>
        <p:nvSpPr>
          <p:cNvPr id="8" name="Rectangle 7">
            <a:extLst>
              <a:ext uri="{FF2B5EF4-FFF2-40B4-BE49-F238E27FC236}">
                <a16:creationId xmlns:a16="http://schemas.microsoft.com/office/drawing/2014/main" id="{2FC71418-A034-4FB2-BF57-78EB61205BD1}"/>
              </a:ext>
            </a:extLst>
          </p:cNvPr>
          <p:cNvSpPr/>
          <p:nvPr/>
        </p:nvSpPr>
        <p:spPr>
          <a:xfrm>
            <a:off x="4733925" y="2684456"/>
            <a:ext cx="2724150" cy="212725"/>
          </a:xfrm>
          <a:prstGeom prst="rect">
            <a:avLst/>
          </a:prstGeom>
          <a:solidFill>
            <a:srgbClr val="04B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700630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E0B7-A126-ED8E-1BEB-AA2DB70BC43F}"/>
              </a:ext>
            </a:extLst>
          </p:cNvPr>
          <p:cNvSpPr>
            <a:spLocks noGrp="1"/>
          </p:cNvSpPr>
          <p:nvPr>
            <p:ph type="title"/>
          </p:nvPr>
        </p:nvSpPr>
        <p:spPr/>
        <p:txBody>
          <a:bodyPr/>
          <a:lstStyle/>
          <a:p>
            <a:r>
              <a:rPr lang="en-US" b="1" dirty="0">
                <a:solidFill>
                  <a:srgbClr val="093640"/>
                </a:solidFill>
              </a:rPr>
              <a:t>Challenges (A) -Occlusion</a:t>
            </a:r>
            <a:endParaRPr lang="en-IL" b="1" dirty="0">
              <a:solidFill>
                <a:srgbClr val="093640"/>
              </a:solidFill>
            </a:endParaRPr>
          </a:p>
        </p:txBody>
      </p:sp>
      <p:sp>
        <p:nvSpPr>
          <p:cNvPr id="3" name="Content Placeholder 2">
            <a:extLst>
              <a:ext uri="{FF2B5EF4-FFF2-40B4-BE49-F238E27FC236}">
                <a16:creationId xmlns:a16="http://schemas.microsoft.com/office/drawing/2014/main" id="{7CE70865-EE7B-2603-6A11-1324AAAB20B6}"/>
              </a:ext>
            </a:extLst>
          </p:cNvPr>
          <p:cNvSpPr>
            <a:spLocks noGrp="1"/>
          </p:cNvSpPr>
          <p:nvPr>
            <p:ph idx="1"/>
          </p:nvPr>
        </p:nvSpPr>
        <p:spPr>
          <a:xfrm>
            <a:off x="838200" y="1468434"/>
            <a:ext cx="10515600" cy="1059618"/>
          </a:xfrm>
        </p:spPr>
        <p:txBody>
          <a:bodyPr>
            <a:normAutofit fontScale="92500" lnSpcReduction="10000"/>
          </a:bodyPr>
          <a:lstStyle/>
          <a:p>
            <a:pPr marL="0" indent="0">
              <a:buNone/>
            </a:pPr>
            <a:r>
              <a:rPr lang="en-US" dirty="0"/>
              <a:t>Animals can be occluded by vegetation or the edge of the frame. This example shows a location where weeds grew in front of the camera, obscuring the view.</a:t>
            </a:r>
          </a:p>
          <a:p>
            <a:pPr marL="0" indent="0">
              <a:buNone/>
            </a:pPr>
            <a:endParaRPr lang="en-US" dirty="0"/>
          </a:p>
        </p:txBody>
      </p:sp>
      <p:sp>
        <p:nvSpPr>
          <p:cNvPr id="4" name="Date Placeholder 3">
            <a:extLst>
              <a:ext uri="{FF2B5EF4-FFF2-40B4-BE49-F238E27FC236}">
                <a16:creationId xmlns:a16="http://schemas.microsoft.com/office/drawing/2014/main" id="{D45E2EA5-312C-1738-C6B0-752D6A0A1B88}"/>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DA42EDE2-F01A-5153-DEDF-545899316626}"/>
              </a:ext>
            </a:extLst>
          </p:cNvPr>
          <p:cNvSpPr>
            <a:spLocks noGrp="1"/>
          </p:cNvSpPr>
          <p:nvPr>
            <p:ph type="sldNum" sz="quarter" idx="12"/>
          </p:nvPr>
        </p:nvSpPr>
        <p:spPr/>
        <p:txBody>
          <a:bodyPr/>
          <a:lstStyle/>
          <a:p>
            <a:fld id="{D9D452A8-681F-46F3-9C0D-900CA8D1BE65}" type="slidenum">
              <a:rPr lang="en-IL" smtClean="0"/>
              <a:t>7</a:t>
            </a:fld>
            <a:endParaRPr lang="en-IL"/>
          </a:p>
        </p:txBody>
      </p:sp>
      <p:pic>
        <p:nvPicPr>
          <p:cNvPr id="7" name="Picture 6">
            <a:extLst>
              <a:ext uri="{FF2B5EF4-FFF2-40B4-BE49-F238E27FC236}">
                <a16:creationId xmlns:a16="http://schemas.microsoft.com/office/drawing/2014/main" id="{8330A9F8-40DC-8796-8643-E26F22904CB9}"/>
              </a:ext>
            </a:extLst>
          </p:cNvPr>
          <p:cNvPicPr>
            <a:picLocks noChangeAspect="1"/>
          </p:cNvPicPr>
          <p:nvPr/>
        </p:nvPicPr>
        <p:blipFill>
          <a:blip r:embed="rId3"/>
          <a:stretch>
            <a:fillRect/>
          </a:stretch>
        </p:blipFill>
        <p:spPr>
          <a:xfrm>
            <a:off x="3638807" y="2885243"/>
            <a:ext cx="4914387" cy="3429000"/>
          </a:xfrm>
          <a:prstGeom prst="rect">
            <a:avLst/>
          </a:prstGeom>
        </p:spPr>
      </p:pic>
      <p:sp>
        <p:nvSpPr>
          <p:cNvPr id="8" name="Rectangle 7">
            <a:extLst>
              <a:ext uri="{FF2B5EF4-FFF2-40B4-BE49-F238E27FC236}">
                <a16:creationId xmlns:a16="http://schemas.microsoft.com/office/drawing/2014/main" id="{92411382-5497-440E-9EA1-4E3F0CC92D28}"/>
              </a:ext>
            </a:extLst>
          </p:cNvPr>
          <p:cNvSpPr/>
          <p:nvPr/>
        </p:nvSpPr>
        <p:spPr>
          <a:xfrm>
            <a:off x="4733925" y="2779712"/>
            <a:ext cx="2724150" cy="212725"/>
          </a:xfrm>
          <a:prstGeom prst="rect">
            <a:avLst/>
          </a:prstGeom>
          <a:solidFill>
            <a:srgbClr val="04B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56286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E0B7-A126-ED8E-1BEB-AA2DB70BC43F}"/>
              </a:ext>
            </a:extLst>
          </p:cNvPr>
          <p:cNvSpPr>
            <a:spLocks noGrp="1"/>
          </p:cNvSpPr>
          <p:nvPr>
            <p:ph type="title"/>
          </p:nvPr>
        </p:nvSpPr>
        <p:spPr/>
        <p:txBody>
          <a:bodyPr/>
          <a:lstStyle/>
          <a:p>
            <a:r>
              <a:rPr lang="en-US" b="1" dirty="0">
                <a:solidFill>
                  <a:srgbClr val="093640"/>
                </a:solidFill>
              </a:rPr>
              <a:t>Challenges (A) -Perspective</a:t>
            </a:r>
            <a:endParaRPr lang="en-IL" b="1" dirty="0">
              <a:solidFill>
                <a:srgbClr val="093640"/>
              </a:solidFill>
            </a:endParaRPr>
          </a:p>
        </p:txBody>
      </p:sp>
      <p:sp>
        <p:nvSpPr>
          <p:cNvPr id="3" name="Content Placeholder 2">
            <a:extLst>
              <a:ext uri="{FF2B5EF4-FFF2-40B4-BE49-F238E27FC236}">
                <a16:creationId xmlns:a16="http://schemas.microsoft.com/office/drawing/2014/main" id="{7CE70865-EE7B-2603-6A11-1324AAAB20B6}"/>
              </a:ext>
            </a:extLst>
          </p:cNvPr>
          <p:cNvSpPr>
            <a:spLocks noGrp="1"/>
          </p:cNvSpPr>
          <p:nvPr>
            <p:ph idx="1"/>
          </p:nvPr>
        </p:nvSpPr>
        <p:spPr>
          <a:xfrm>
            <a:off x="838200" y="1444625"/>
            <a:ext cx="10515600" cy="1059618"/>
          </a:xfrm>
        </p:spPr>
        <p:txBody>
          <a:bodyPr>
            <a:normAutofit/>
          </a:bodyPr>
          <a:lstStyle/>
          <a:p>
            <a:pPr marL="0" indent="0">
              <a:buNone/>
            </a:pPr>
            <a:r>
              <a:rPr lang="en-US" dirty="0"/>
              <a:t>Sometimes animals come very close to the camera, causing a forced perspective.</a:t>
            </a:r>
          </a:p>
          <a:p>
            <a:pPr marL="0" indent="0">
              <a:buNone/>
            </a:pPr>
            <a:endParaRPr lang="en-US" dirty="0"/>
          </a:p>
        </p:txBody>
      </p:sp>
      <p:sp>
        <p:nvSpPr>
          <p:cNvPr id="4" name="Date Placeholder 3">
            <a:extLst>
              <a:ext uri="{FF2B5EF4-FFF2-40B4-BE49-F238E27FC236}">
                <a16:creationId xmlns:a16="http://schemas.microsoft.com/office/drawing/2014/main" id="{D45E2EA5-312C-1738-C6B0-752D6A0A1B88}"/>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DA42EDE2-F01A-5153-DEDF-545899316626}"/>
              </a:ext>
            </a:extLst>
          </p:cNvPr>
          <p:cNvSpPr>
            <a:spLocks noGrp="1"/>
          </p:cNvSpPr>
          <p:nvPr>
            <p:ph type="sldNum" sz="quarter" idx="12"/>
          </p:nvPr>
        </p:nvSpPr>
        <p:spPr/>
        <p:txBody>
          <a:bodyPr/>
          <a:lstStyle/>
          <a:p>
            <a:fld id="{D9D452A8-681F-46F3-9C0D-900CA8D1BE65}" type="slidenum">
              <a:rPr lang="en-IL" smtClean="0"/>
              <a:t>8</a:t>
            </a:fld>
            <a:endParaRPr lang="en-IL"/>
          </a:p>
        </p:txBody>
      </p:sp>
      <p:pic>
        <p:nvPicPr>
          <p:cNvPr id="7" name="Picture 6">
            <a:extLst>
              <a:ext uri="{FF2B5EF4-FFF2-40B4-BE49-F238E27FC236}">
                <a16:creationId xmlns:a16="http://schemas.microsoft.com/office/drawing/2014/main" id="{4E3FDB44-CF1B-81EB-F791-4A38B813F021}"/>
              </a:ext>
            </a:extLst>
          </p:cNvPr>
          <p:cNvPicPr>
            <a:picLocks noChangeAspect="1"/>
          </p:cNvPicPr>
          <p:nvPr/>
        </p:nvPicPr>
        <p:blipFill>
          <a:blip r:embed="rId3"/>
          <a:stretch>
            <a:fillRect/>
          </a:stretch>
        </p:blipFill>
        <p:spPr>
          <a:xfrm>
            <a:off x="3653950" y="2927350"/>
            <a:ext cx="4884100" cy="3429000"/>
          </a:xfrm>
          <a:prstGeom prst="rect">
            <a:avLst/>
          </a:prstGeom>
        </p:spPr>
      </p:pic>
      <p:sp>
        <p:nvSpPr>
          <p:cNvPr id="8" name="Rectangle 7">
            <a:extLst>
              <a:ext uri="{FF2B5EF4-FFF2-40B4-BE49-F238E27FC236}">
                <a16:creationId xmlns:a16="http://schemas.microsoft.com/office/drawing/2014/main" id="{E4C180E7-1977-41CB-BA91-08A2A9A9BF5A}"/>
              </a:ext>
            </a:extLst>
          </p:cNvPr>
          <p:cNvSpPr/>
          <p:nvPr/>
        </p:nvSpPr>
        <p:spPr>
          <a:xfrm>
            <a:off x="4733925" y="2789239"/>
            <a:ext cx="2724150" cy="212725"/>
          </a:xfrm>
          <a:prstGeom prst="rect">
            <a:avLst/>
          </a:prstGeom>
          <a:solidFill>
            <a:srgbClr val="04B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972438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E0B7-A126-ED8E-1BEB-AA2DB70BC43F}"/>
              </a:ext>
            </a:extLst>
          </p:cNvPr>
          <p:cNvSpPr>
            <a:spLocks noGrp="1"/>
          </p:cNvSpPr>
          <p:nvPr>
            <p:ph type="title"/>
          </p:nvPr>
        </p:nvSpPr>
        <p:spPr/>
        <p:txBody>
          <a:bodyPr/>
          <a:lstStyle/>
          <a:p>
            <a:r>
              <a:rPr lang="en-US" b="1" dirty="0">
                <a:solidFill>
                  <a:srgbClr val="093640"/>
                </a:solidFill>
              </a:rPr>
              <a:t>Challenges (A) -Weather Conditions</a:t>
            </a:r>
            <a:endParaRPr lang="en-IL" b="1" dirty="0">
              <a:solidFill>
                <a:srgbClr val="093640"/>
              </a:solidFill>
            </a:endParaRPr>
          </a:p>
        </p:txBody>
      </p:sp>
      <p:sp>
        <p:nvSpPr>
          <p:cNvPr id="3" name="Content Placeholder 2">
            <a:extLst>
              <a:ext uri="{FF2B5EF4-FFF2-40B4-BE49-F238E27FC236}">
                <a16:creationId xmlns:a16="http://schemas.microsoft.com/office/drawing/2014/main" id="{7CE70865-EE7B-2603-6A11-1324AAAB20B6}"/>
              </a:ext>
            </a:extLst>
          </p:cNvPr>
          <p:cNvSpPr>
            <a:spLocks noGrp="1"/>
          </p:cNvSpPr>
          <p:nvPr>
            <p:ph idx="1"/>
          </p:nvPr>
        </p:nvSpPr>
        <p:spPr>
          <a:xfrm>
            <a:off x="838200" y="1420813"/>
            <a:ext cx="10515600" cy="1059618"/>
          </a:xfrm>
        </p:spPr>
        <p:txBody>
          <a:bodyPr>
            <a:normAutofit/>
          </a:bodyPr>
          <a:lstStyle/>
          <a:p>
            <a:pPr marL="0" indent="0">
              <a:buNone/>
            </a:pPr>
            <a:r>
              <a:rPr lang="en-US" dirty="0"/>
              <a:t>Poor weather, including rain, snow, or dust, can obstruct the lens and cause false triggers.</a:t>
            </a:r>
          </a:p>
          <a:p>
            <a:pPr marL="0" indent="0">
              <a:buNone/>
            </a:pPr>
            <a:endParaRPr lang="en-US" dirty="0"/>
          </a:p>
        </p:txBody>
      </p:sp>
      <p:sp>
        <p:nvSpPr>
          <p:cNvPr id="4" name="Date Placeholder 3">
            <a:extLst>
              <a:ext uri="{FF2B5EF4-FFF2-40B4-BE49-F238E27FC236}">
                <a16:creationId xmlns:a16="http://schemas.microsoft.com/office/drawing/2014/main" id="{D45E2EA5-312C-1738-C6B0-752D6A0A1B88}"/>
              </a:ext>
            </a:extLst>
          </p:cNvPr>
          <p:cNvSpPr>
            <a:spLocks noGrp="1"/>
          </p:cNvSpPr>
          <p:nvPr>
            <p:ph type="dt" sz="half" idx="10"/>
          </p:nvPr>
        </p:nvSpPr>
        <p:spPr/>
        <p:txBody>
          <a:bodyPr/>
          <a:lstStyle/>
          <a:p>
            <a:r>
              <a:rPr lang="en-IL"/>
              <a:t>1/3/2023</a:t>
            </a:r>
          </a:p>
        </p:txBody>
      </p:sp>
      <p:sp>
        <p:nvSpPr>
          <p:cNvPr id="5" name="Slide Number Placeholder 4">
            <a:extLst>
              <a:ext uri="{FF2B5EF4-FFF2-40B4-BE49-F238E27FC236}">
                <a16:creationId xmlns:a16="http://schemas.microsoft.com/office/drawing/2014/main" id="{DA42EDE2-F01A-5153-DEDF-545899316626}"/>
              </a:ext>
            </a:extLst>
          </p:cNvPr>
          <p:cNvSpPr>
            <a:spLocks noGrp="1"/>
          </p:cNvSpPr>
          <p:nvPr>
            <p:ph type="sldNum" sz="quarter" idx="12"/>
          </p:nvPr>
        </p:nvSpPr>
        <p:spPr/>
        <p:txBody>
          <a:bodyPr/>
          <a:lstStyle/>
          <a:p>
            <a:fld id="{D9D452A8-681F-46F3-9C0D-900CA8D1BE65}" type="slidenum">
              <a:rPr lang="en-IL" smtClean="0"/>
              <a:t>9</a:t>
            </a:fld>
            <a:endParaRPr lang="en-IL"/>
          </a:p>
        </p:txBody>
      </p:sp>
      <p:pic>
        <p:nvPicPr>
          <p:cNvPr id="7" name="Picture 6">
            <a:extLst>
              <a:ext uri="{FF2B5EF4-FFF2-40B4-BE49-F238E27FC236}">
                <a16:creationId xmlns:a16="http://schemas.microsoft.com/office/drawing/2014/main" id="{F3CD1EA3-8A18-6545-EAD3-B593FBB56C15}"/>
              </a:ext>
            </a:extLst>
          </p:cNvPr>
          <p:cNvPicPr>
            <a:picLocks noChangeAspect="1"/>
          </p:cNvPicPr>
          <p:nvPr/>
        </p:nvPicPr>
        <p:blipFill>
          <a:blip r:embed="rId3"/>
          <a:stretch>
            <a:fillRect/>
          </a:stretch>
        </p:blipFill>
        <p:spPr>
          <a:xfrm>
            <a:off x="3760015" y="3008308"/>
            <a:ext cx="4671970" cy="3224977"/>
          </a:xfrm>
          <a:prstGeom prst="rect">
            <a:avLst/>
          </a:prstGeom>
        </p:spPr>
      </p:pic>
      <p:sp>
        <p:nvSpPr>
          <p:cNvPr id="8" name="Rectangle 7">
            <a:extLst>
              <a:ext uri="{FF2B5EF4-FFF2-40B4-BE49-F238E27FC236}">
                <a16:creationId xmlns:a16="http://schemas.microsoft.com/office/drawing/2014/main" id="{D394814A-9B79-43A7-8177-5C5C32A3C1F3}"/>
              </a:ext>
            </a:extLst>
          </p:cNvPr>
          <p:cNvSpPr/>
          <p:nvPr/>
        </p:nvSpPr>
        <p:spPr>
          <a:xfrm>
            <a:off x="4733925" y="2908301"/>
            <a:ext cx="2724150" cy="212725"/>
          </a:xfrm>
          <a:prstGeom prst="rect">
            <a:avLst/>
          </a:prstGeom>
          <a:solidFill>
            <a:srgbClr val="04B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90428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26420</TotalTime>
  <Words>2899</Words>
  <Application>Microsoft Office PowerPoint</Application>
  <PresentationFormat>Widescreen</PresentationFormat>
  <Paragraphs>505</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Kaggle Project Final 2022</vt:lpstr>
      <vt:lpstr>Content</vt:lpstr>
      <vt:lpstr>Challenges</vt:lpstr>
      <vt:lpstr>Challenges (A) -Illumination</vt:lpstr>
      <vt:lpstr>Challenges (A) -Motion Blur</vt:lpstr>
      <vt:lpstr>Challenges (A) -Small Region of Interest (ROI)</vt:lpstr>
      <vt:lpstr>Challenges (A) -Occlusion</vt:lpstr>
      <vt:lpstr>Challenges (A) -Perspective</vt:lpstr>
      <vt:lpstr>Challenges (A) -Weather Conditions</vt:lpstr>
      <vt:lpstr>Challenges (A) -Camera Malfunctions</vt:lpstr>
      <vt:lpstr>Challenges (A) -Temporal Changes </vt:lpstr>
      <vt:lpstr>Challenges (A) -Non-Animal Variability</vt:lpstr>
      <vt:lpstr>Exploratory Data Analysis – Training Set</vt:lpstr>
      <vt:lpstr>Exploratory Data Analysis – Training Set Imbalance</vt:lpstr>
      <vt:lpstr>Exploratory Data Analysis – Training Set Enrichment</vt:lpstr>
      <vt:lpstr>Exploratory Data Analysis – “iNaturalist 2019”</vt:lpstr>
      <vt:lpstr>Exploratory Data Analysis – Enriched Training Set</vt:lpstr>
      <vt:lpstr>Data Pre-processing – Handling Label Imbalance</vt:lpstr>
      <vt:lpstr>Data Pre-processing - Address the “Camera Trap Challenges” </vt:lpstr>
      <vt:lpstr>Data Pre-processing – Image Enhancement </vt:lpstr>
      <vt:lpstr>Data Pre-processing - Image Enhancement </vt:lpstr>
      <vt:lpstr>Data Pre-processing – Bounding Boxes</vt:lpstr>
      <vt:lpstr>Data Pre-processing – Bounding Boxes</vt:lpstr>
      <vt:lpstr>Model Architecture</vt:lpstr>
      <vt:lpstr>Model Architecture - EfficientNetB0</vt:lpstr>
      <vt:lpstr>Model Architecture - EfficientNetV2B0 </vt:lpstr>
      <vt:lpstr>Model Architecture - DenseNet121 </vt:lpstr>
      <vt:lpstr>Using Meta-data to Improve Classification</vt:lpstr>
      <vt:lpstr>Using date_captured to Improve Classification</vt:lpstr>
      <vt:lpstr>Test Data: Day or Night?</vt:lpstr>
      <vt:lpstr>Training Data: Wrong date_captured</vt:lpstr>
      <vt:lpstr>Gray-Scale vs. Color Images</vt:lpstr>
      <vt:lpstr>Training Data: date_captured Issues</vt:lpstr>
      <vt:lpstr>Train Data: Day or Night Challenges</vt:lpstr>
      <vt:lpstr>Correction Vector</vt:lpstr>
      <vt:lpstr>Correction Vector</vt:lpstr>
      <vt:lpstr>Empty Frequency</vt:lpstr>
      <vt:lpstr>Boosting Prediction with Day/Night Frequency</vt:lpstr>
      <vt:lpstr>Day/Night Correction Evaluation</vt:lpstr>
      <vt:lpstr>Results: Kaggle</vt:lpstr>
      <vt:lpstr>Kaggle-competition </vt:lpstr>
      <vt:lpstr>Kaggle-competition </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Kaggle Project Final 2022</dc:title>
  <dc:creator>Avri Sela</dc:creator>
  <cp:lastModifiedBy>הדס סלע</cp:lastModifiedBy>
  <cp:revision>58</cp:revision>
  <cp:lastPrinted>2023-03-01T07:56:34Z</cp:lastPrinted>
  <dcterms:created xsi:type="dcterms:W3CDTF">2023-01-20T11:26:27Z</dcterms:created>
  <dcterms:modified xsi:type="dcterms:W3CDTF">2023-03-03T08:55:31Z</dcterms:modified>
</cp:coreProperties>
</file>